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10"/>
  </p:notesMasterIdLst>
  <p:sldIdLst>
    <p:sldId id="260" r:id="rId2"/>
    <p:sldId id="320" r:id="rId3"/>
    <p:sldId id="321" r:id="rId4"/>
    <p:sldId id="322" r:id="rId5"/>
    <p:sldId id="323" r:id="rId6"/>
    <p:sldId id="324" r:id="rId7"/>
    <p:sldId id="325" r:id="rId8"/>
    <p:sldId id="318" r:id="rId9"/>
  </p:sldIdLst>
  <p:sldSz cx="9144000" cy="5143500" type="screen16x9"/>
  <p:notesSz cx="6858000" cy="9144000"/>
  <p:embeddedFontLst>
    <p:embeddedFont>
      <p:font typeface="Open Sans" panose="020B0606030504020204" pitchFamily="34" charset="0"/>
      <p:regular r:id="rId11"/>
      <p:bold r:id="rId12"/>
      <p:italic r:id="rId13"/>
      <p:boldItalic r:id="rId14"/>
    </p:embeddedFont>
    <p:embeddedFont>
      <p:font typeface="Open Sans Bold" panose="020B0606030504020204" pitchFamily="34" charset="0"/>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85A"/>
    <a:srgbClr val="5A98A1"/>
    <a:srgbClr val="205255"/>
    <a:srgbClr val="800000"/>
    <a:srgbClr val="A2E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4"/>
    <p:restoredTop sz="74168"/>
  </p:normalViewPr>
  <p:slideViewPr>
    <p:cSldViewPr snapToGrid="0">
      <p:cViewPr varScale="1">
        <p:scale>
          <a:sx n="127" d="100"/>
          <a:sy n="127" d="100"/>
        </p:scale>
        <p:origin x="1320"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0748315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baseline="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pPr>
            <a:r>
              <a:rPr lang="de-DE" sz="1100" b="0" i="0" u="none" strike="noStrike" cap="none" dirty="0">
                <a:solidFill>
                  <a:srgbClr val="000000"/>
                </a:solidFill>
                <a:latin typeface="Arial"/>
                <a:ea typeface="Arial"/>
                <a:cs typeface="Arial"/>
                <a:sym typeface="Arial"/>
              </a:rPr>
              <a:t> Grundlegend für die Netzwerkanalyse</a:t>
            </a:r>
            <a:r>
              <a:rPr lang="de-DE" sz="1100" b="0" i="0" u="none" strike="noStrike" cap="none" baseline="0" dirty="0">
                <a:solidFill>
                  <a:srgbClr val="000000"/>
                </a:solidFill>
                <a:latin typeface="Arial"/>
                <a:ea typeface="Arial"/>
                <a:cs typeface="Arial"/>
                <a:sym typeface="Arial"/>
              </a:rPr>
              <a:t> ist die Fokussierung auf zwei Parameter, die als Knotenpunkte und Kanten des Netzwerkes bezeichnet werden. </a:t>
            </a:r>
          </a:p>
          <a:p>
            <a:pPr marL="0" marR="0" lvl="0"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Häufig werden auch die englischen Begriffe Nodes und </a:t>
            </a:r>
            <a:r>
              <a:rPr lang="de-DE" sz="1100" b="0" i="0" u="none" strike="noStrike" cap="none" baseline="0" dirty="0" err="1">
                <a:solidFill>
                  <a:srgbClr val="000000"/>
                </a:solidFill>
                <a:latin typeface="Arial"/>
                <a:ea typeface="Arial"/>
                <a:cs typeface="Arial"/>
                <a:sym typeface="Arial"/>
              </a:rPr>
              <a:t>Edges</a:t>
            </a:r>
            <a:r>
              <a:rPr lang="de-DE" sz="1100" b="0" i="0" u="none" strike="noStrike" cap="none" baseline="0" dirty="0">
                <a:solidFill>
                  <a:srgbClr val="000000"/>
                </a:solidFill>
                <a:latin typeface="Arial"/>
                <a:ea typeface="Arial"/>
                <a:cs typeface="Arial"/>
                <a:sym typeface="Arial"/>
              </a:rPr>
              <a:t> verwendet.</a:t>
            </a:r>
          </a:p>
          <a:p>
            <a:pPr marL="0" marR="0" lvl="0"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Knoten können repräsentieren: Figuren, Organisationen, Orte und Ähnliches</a:t>
            </a:r>
          </a:p>
          <a:p>
            <a:pPr marL="0" marR="0" lvl="0"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Verbindungen können repräsentieren: Gemeinsames Auftreten (insbesondere im Drama), eine qualitative Beziehung der Knoten zueinander (Liebe, Freundschaft), gesellschaftliche Strukturen (wie z.B. Unterordnung), usw.</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3685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pPr>
            <a:r>
              <a:rPr lang="de-DE" sz="1100" b="0" i="0" u="none" strike="noStrike" cap="none" dirty="0">
                <a:solidFill>
                  <a:srgbClr val="000000"/>
                </a:solidFill>
                <a:latin typeface="Arial"/>
                <a:ea typeface="Arial"/>
                <a:cs typeface="Arial"/>
                <a:sym typeface="Arial"/>
              </a:rPr>
              <a:t>In</a:t>
            </a:r>
            <a:r>
              <a:rPr lang="de-DE" sz="1100" b="0" i="0" u="none" strike="noStrike" cap="none" baseline="0" dirty="0">
                <a:solidFill>
                  <a:srgbClr val="000000"/>
                </a:solidFill>
                <a:latin typeface="Arial"/>
                <a:ea typeface="Arial"/>
                <a:cs typeface="Arial"/>
                <a:sym typeface="Arial"/>
              </a:rPr>
              <a:t> den Literaturwissenschaften nutzen wir häufig Primärquellen, die in Buchform vorliegen. Teilweise sind Werke des literarischen Kanons bereits digitalisiert. Für die Netzwerkanalyse können sowohl Buchquellen als auch </a:t>
            </a:r>
            <a:r>
              <a:rPr lang="de-DE" sz="1100" b="0" i="0" u="none" strike="noStrike" cap="none" baseline="0" dirty="0" err="1">
                <a:solidFill>
                  <a:srgbClr val="000000"/>
                </a:solidFill>
                <a:latin typeface="Arial"/>
                <a:ea typeface="Arial"/>
                <a:cs typeface="Arial"/>
                <a:sym typeface="Arial"/>
              </a:rPr>
              <a:t>Digitalisate</a:t>
            </a:r>
            <a:r>
              <a:rPr lang="de-DE" sz="1100" b="0" i="0" u="none" strike="noStrike" cap="none" baseline="0" dirty="0">
                <a:solidFill>
                  <a:srgbClr val="000000"/>
                </a:solidFill>
                <a:latin typeface="Arial"/>
                <a:ea typeface="Arial"/>
                <a:cs typeface="Arial"/>
                <a:sym typeface="Arial"/>
              </a:rPr>
              <a:t> verwendet werden. Sollen noch weitere digitale Tools ergänzend zur Netzwerkanalyse angewendet werden, so muss ein digitaler Volltext vorliegen.</a:t>
            </a:r>
          </a:p>
          <a:p>
            <a:pPr marL="0" marR="0" lvl="0"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Das Anlegen der Datentabellen ist ein interpretativer Vorgang. Die leitenden Fragestellungen sind:</a:t>
            </a:r>
          </a:p>
          <a:p>
            <a:pPr marL="457200" marR="0" lvl="1"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Welche im Erzähltext wichtige Kategorie möchte ich in der Netzwerkanalyse betrachten und welchen konkreten Fokus setze ich? </a:t>
            </a:r>
          </a:p>
          <a:p>
            <a:pPr marL="914400" marR="0" lvl="2"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Eine Beispielkategorie wäre: Figuren in einem Drama</a:t>
            </a:r>
          </a:p>
          <a:p>
            <a:pPr marL="914400" marR="0" lvl="2"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Ein konkreter Fokus wäre: Figuren, die in der </a:t>
            </a:r>
            <a:r>
              <a:rPr lang="de-DE" sz="1100" b="0" i="0" u="none" strike="noStrike" cap="none" baseline="0" dirty="0" err="1">
                <a:solidFill>
                  <a:srgbClr val="000000"/>
                </a:solidFill>
                <a:latin typeface="Arial"/>
                <a:ea typeface="Arial"/>
                <a:cs typeface="Arial"/>
                <a:sym typeface="Arial"/>
              </a:rPr>
              <a:t>Dramatis</a:t>
            </a:r>
            <a:r>
              <a:rPr lang="de-DE" sz="1100" b="0" i="0" u="none" strike="noStrike" cap="none" baseline="0" dirty="0">
                <a:solidFill>
                  <a:srgbClr val="000000"/>
                </a:solidFill>
                <a:latin typeface="Arial"/>
                <a:ea typeface="Arial"/>
                <a:cs typeface="Arial"/>
                <a:sym typeface="Arial"/>
              </a:rPr>
              <a:t> </a:t>
            </a:r>
            <a:r>
              <a:rPr lang="de-DE" sz="1100" b="0" i="0" u="none" strike="noStrike" cap="none" baseline="0" dirty="0" err="1">
                <a:solidFill>
                  <a:srgbClr val="000000"/>
                </a:solidFill>
                <a:latin typeface="Arial"/>
                <a:ea typeface="Arial"/>
                <a:cs typeface="Arial"/>
                <a:sym typeface="Arial"/>
              </a:rPr>
              <a:t>Personae</a:t>
            </a:r>
            <a:r>
              <a:rPr lang="de-DE" sz="1100" b="0" i="0" u="none" strike="noStrike" cap="none" baseline="0" dirty="0">
                <a:solidFill>
                  <a:srgbClr val="000000"/>
                </a:solidFill>
                <a:latin typeface="Arial"/>
                <a:ea typeface="Arial"/>
                <a:cs typeface="Arial"/>
                <a:sym typeface="Arial"/>
              </a:rPr>
              <a:t> genannt werden.</a:t>
            </a:r>
          </a:p>
          <a:p>
            <a:pPr marL="457200" marR="0" lvl="1"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Wie sollen die Verbindungen definiert sein</a:t>
            </a:r>
          </a:p>
          <a:p>
            <a:pPr marL="914400" marR="0" lvl="2"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Z.B. gemeinsames Auftreten</a:t>
            </a:r>
          </a:p>
          <a:p>
            <a:pPr marL="914400" marR="0" lvl="2"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Z.B. Art der Beziehung zueinander</a:t>
            </a:r>
          </a:p>
          <a:p>
            <a:pPr marL="914400" marR="0" lvl="2"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Z.B. Gespräche miteinander</a:t>
            </a:r>
          </a:p>
          <a:p>
            <a:pPr marL="0" marR="0" lvl="0"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In </a:t>
            </a:r>
            <a:r>
              <a:rPr lang="de-DE" sz="1100" b="0" i="0" u="none" strike="noStrike" cap="none" baseline="0" dirty="0" err="1">
                <a:solidFill>
                  <a:srgbClr val="000000"/>
                </a:solidFill>
                <a:latin typeface="Arial"/>
                <a:ea typeface="Arial"/>
                <a:cs typeface="Arial"/>
                <a:sym typeface="Arial"/>
              </a:rPr>
              <a:t>Gephi</a:t>
            </a:r>
            <a:r>
              <a:rPr lang="de-DE" sz="1100" b="0" i="0" u="none" strike="noStrike" cap="none" baseline="0" dirty="0">
                <a:solidFill>
                  <a:srgbClr val="000000"/>
                </a:solidFill>
                <a:latin typeface="Arial"/>
                <a:ea typeface="Arial"/>
                <a:cs typeface="Arial"/>
                <a:sym typeface="Arial"/>
              </a:rPr>
              <a:t> werden zwei Datentabellen angelegt, eine für die Knoten und eine für die Kanten</a:t>
            </a:r>
          </a:p>
        </p:txBody>
      </p:sp>
    </p:spTree>
    <p:extLst>
      <p:ext uri="{BB962C8B-B14F-4D97-AF65-F5344CB8AC3E}">
        <p14:creationId xmlns:p14="http://schemas.microsoft.com/office/powerpoint/2010/main" val="333685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pPr>
            <a:r>
              <a:rPr lang="de-DE" sz="1100" b="0" i="0" u="none" strike="noStrike" cap="none" dirty="0">
                <a:solidFill>
                  <a:srgbClr val="000000"/>
                </a:solidFill>
                <a:latin typeface="Arial"/>
                <a:ea typeface="Arial"/>
                <a:cs typeface="Arial"/>
                <a:sym typeface="Arial"/>
              </a:rPr>
              <a:t> Mit</a:t>
            </a:r>
            <a:r>
              <a:rPr lang="de-DE" sz="1100" b="0" i="0" u="none" strike="noStrike" cap="none" baseline="0" dirty="0">
                <a:solidFill>
                  <a:srgbClr val="000000"/>
                </a:solidFill>
                <a:latin typeface="Arial"/>
                <a:ea typeface="Arial"/>
                <a:cs typeface="Arial"/>
                <a:sym typeface="Arial"/>
              </a:rPr>
              <a:t> Netzwerkanalysetools können physikalische Simulationen durchgeführt werden</a:t>
            </a:r>
          </a:p>
          <a:p>
            <a:pPr marL="0" marR="0" lvl="0" indent="0" algn="l" rtl="0">
              <a:lnSpc>
                <a:spcPct val="100000"/>
              </a:lnSpc>
              <a:spcBef>
                <a:spcPts val="0"/>
              </a:spcBef>
              <a:spcAft>
                <a:spcPts val="0"/>
              </a:spcAft>
              <a:buClr>
                <a:srgbClr val="000000"/>
              </a:buClr>
              <a:buSzPts val="1100"/>
            </a:pPr>
            <a:r>
              <a:rPr lang="de-DE" sz="1100" b="0" i="0" u="none" strike="noStrike" cap="none" baseline="0" dirty="0">
                <a:solidFill>
                  <a:srgbClr val="000000"/>
                </a:solidFill>
                <a:latin typeface="Arial"/>
                <a:ea typeface="Arial"/>
                <a:cs typeface="Arial"/>
                <a:sym typeface="Arial"/>
              </a:rPr>
              <a:t>Diese beruhen auf der Grundannahme, dass die Knoten sich wie Magneten verhalten, die sich je nach Richtung entweder gegenseitig anziehen oder abstoßen. Die Verbindungen wirken zwischen den Magneten als Federn, die die Magnete auseinanderhalten. Ziel der Simulation ist ein Gleichgewicht zwischen Anziehungs- und Abstoßungskräften im gesamten Netzwerk.</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3685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5392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de-DE" sz="1100" b="0" i="0" u="none" strike="noStrike" cap="none" dirty="0">
                <a:solidFill>
                  <a:srgbClr val="000000"/>
                </a:solidFill>
                <a:latin typeface="Arial"/>
                <a:ea typeface="Arial"/>
                <a:cs typeface="Arial"/>
                <a:sym typeface="Arial"/>
              </a:rPr>
              <a:t>Netzwerkanalyse</a:t>
            </a:r>
            <a:r>
              <a:rPr lang="de-DE" sz="1100" b="0" i="0" u="none" strike="noStrike" cap="none" baseline="0" dirty="0">
                <a:solidFill>
                  <a:srgbClr val="000000"/>
                </a:solidFill>
                <a:latin typeface="Arial"/>
                <a:ea typeface="Arial"/>
                <a:cs typeface="Arial"/>
                <a:sym typeface="Arial"/>
              </a:rPr>
              <a:t> arbeitet viel mit Visualisierungseffekten</a:t>
            </a:r>
          </a:p>
          <a:p>
            <a:pPr marL="0" marR="0" lvl="0" indent="0" algn="l" rtl="0">
              <a:lnSpc>
                <a:spcPct val="100000"/>
              </a:lnSpc>
              <a:spcBef>
                <a:spcPts val="0"/>
              </a:spcBef>
              <a:spcAft>
                <a:spcPts val="0"/>
              </a:spcAft>
              <a:buClr>
                <a:srgbClr val="000000"/>
              </a:buClr>
              <a:buSzPts val="1100"/>
              <a:buNone/>
            </a:pPr>
            <a:r>
              <a:rPr lang="de-DE" sz="1100" b="0" i="0" u="none" strike="noStrike" cap="none" baseline="0" dirty="0">
                <a:solidFill>
                  <a:srgbClr val="000000"/>
                </a:solidFill>
                <a:latin typeface="Arial"/>
                <a:ea typeface="Arial"/>
                <a:cs typeface="Arial"/>
                <a:sym typeface="Arial"/>
              </a:rPr>
              <a:t>Diese können manuell oder automatisiert eingesetzt werden</a:t>
            </a:r>
          </a:p>
          <a:p>
            <a:pPr marL="0" marR="0" lvl="0" indent="0" algn="l" rtl="0">
              <a:lnSpc>
                <a:spcPct val="100000"/>
              </a:lnSpc>
              <a:spcBef>
                <a:spcPts val="0"/>
              </a:spcBef>
              <a:spcAft>
                <a:spcPts val="0"/>
              </a:spcAft>
              <a:buClr>
                <a:srgbClr val="000000"/>
              </a:buClr>
              <a:buSzPts val="1100"/>
              <a:buNone/>
            </a:pPr>
            <a:r>
              <a:rPr lang="de-DE" sz="1100" b="0" i="0" u="none" strike="noStrike" cap="none" baseline="0" dirty="0">
                <a:solidFill>
                  <a:srgbClr val="000000"/>
                </a:solidFill>
                <a:latin typeface="Arial"/>
                <a:ea typeface="Arial"/>
                <a:cs typeface="Arial"/>
                <a:sym typeface="Arial"/>
              </a:rPr>
              <a:t>z.B. Kann Knotenfarbe je nach Verbindungsgrad der Knoten genutzt werden</a:t>
            </a:r>
          </a:p>
          <a:p>
            <a:pPr marL="0" marR="0" lvl="0" indent="0" algn="l" rtl="0">
              <a:lnSpc>
                <a:spcPct val="100000"/>
              </a:lnSpc>
              <a:spcBef>
                <a:spcPts val="0"/>
              </a:spcBef>
              <a:spcAft>
                <a:spcPts val="0"/>
              </a:spcAft>
              <a:buClr>
                <a:srgbClr val="000000"/>
              </a:buClr>
              <a:buSzPts val="1100"/>
              <a:buNone/>
            </a:pPr>
            <a:r>
              <a:rPr lang="de-DE" sz="1100" b="0" i="0" u="none" strike="noStrike" cap="none" baseline="0" dirty="0">
                <a:solidFill>
                  <a:srgbClr val="000000"/>
                </a:solidFill>
                <a:latin typeface="Arial"/>
                <a:ea typeface="Arial"/>
                <a:cs typeface="Arial"/>
                <a:sym typeface="Arial"/>
              </a:rPr>
              <a:t>Die Knotengröße und die Knotenfarbe können entweder dieselben Parameter oder zwei unterschiedliche darstellen. Z.B. kann sowohl die Größe als auch die Farbe den </a:t>
            </a:r>
            <a:r>
              <a:rPr lang="de-DE" sz="1100" b="0" i="0" u="none" strike="noStrike" cap="none" baseline="0" dirty="0" err="1">
                <a:solidFill>
                  <a:srgbClr val="000000"/>
                </a:solidFill>
                <a:latin typeface="Arial"/>
                <a:ea typeface="Arial"/>
                <a:cs typeface="Arial"/>
                <a:sym typeface="Arial"/>
              </a:rPr>
              <a:t>verbindgungsgrad</a:t>
            </a:r>
            <a:r>
              <a:rPr lang="de-DE" sz="1100" b="0" i="0" u="none" strike="noStrike" cap="none" baseline="0" dirty="0">
                <a:solidFill>
                  <a:srgbClr val="000000"/>
                </a:solidFill>
                <a:latin typeface="Arial"/>
                <a:ea typeface="Arial"/>
                <a:cs typeface="Arial"/>
                <a:sym typeface="Arial"/>
              </a:rPr>
              <a:t> zu anderen Figuren darstellen. Es ist aber auch möglich, dass die Knotengröße den Verbindungsgrad einer Figur zeigt, die Farbe aber das Figurengender (Natürlich nur, wenn die zusätzliche Kategorie „Gender“ in der Datentabelle angelegt ist)</a:t>
            </a:r>
          </a:p>
          <a:p>
            <a:pPr marL="0" marR="0" lvl="0" indent="0" algn="l" rtl="0">
              <a:lnSpc>
                <a:spcPct val="100000"/>
              </a:lnSpc>
              <a:spcBef>
                <a:spcPts val="0"/>
              </a:spcBef>
              <a:spcAft>
                <a:spcPts val="0"/>
              </a:spcAft>
              <a:buClr>
                <a:srgbClr val="000000"/>
              </a:buClr>
              <a:buSzPts val="1100"/>
              <a:buNone/>
            </a:pPr>
            <a:r>
              <a:rPr lang="de-DE" sz="1100" b="0" i="0" u="none" strike="noStrike" cap="none" baseline="0" dirty="0">
                <a:solidFill>
                  <a:srgbClr val="000000"/>
                </a:solidFill>
                <a:latin typeface="Arial"/>
                <a:ea typeface="Arial"/>
                <a:cs typeface="Arial"/>
                <a:sym typeface="Arial"/>
              </a:rPr>
              <a:t>Die Organisation des Netzwerkes kann manuell beeinflusst werden, wenn kein Simulationsalgorithmus genutzt wird. </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250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79434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‹Nr.›</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‹Nr.›</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‹Nr.›</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‹Nr.›</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‹Nr.›</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‹Nr.›</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‹Nr.›</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‹Nr.›</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5255"/>
        </a:solidFill>
        <a:effectLst/>
      </p:bgPr>
    </p:bg>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6D850FBA-9619-FB44-9943-066869ECA0EC}"/>
              </a:ext>
            </a:extLst>
          </p:cNvPr>
          <p:cNvSpPr txBox="1">
            <a:spLocks/>
          </p:cNvSpPr>
          <p:nvPr/>
        </p:nvSpPr>
        <p:spPr>
          <a:xfrm>
            <a:off x="313778" y="3469628"/>
            <a:ext cx="6121593" cy="8864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algn="l"/>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Netzwerkanalyse mit </a:t>
            </a:r>
            <a:r>
              <a:rPr lang="de-DE"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Gephi</a:t>
            </a:r>
            <a:endPar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Gerade Verbindung 5">
            <a:extLst>
              <a:ext uri="{FF2B5EF4-FFF2-40B4-BE49-F238E27FC236}">
                <a16:creationId xmlns:a16="http://schemas.microsoft.com/office/drawing/2014/main" id="{D295B77B-13E4-2844-9E22-FEB650136DD8}"/>
              </a:ext>
            </a:extLst>
          </p:cNvPr>
          <p:cNvCxnSpPr/>
          <p:nvPr/>
        </p:nvCxnSpPr>
        <p:spPr>
          <a:xfrm>
            <a:off x="420625" y="3393866"/>
            <a:ext cx="4651970" cy="0"/>
          </a:xfrm>
          <a:prstGeom prst="line">
            <a:avLst/>
          </a:prstGeom>
          <a:ln w="508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Textplatzhalter 4">
            <a:extLst>
              <a:ext uri="{FF2B5EF4-FFF2-40B4-BE49-F238E27FC236}">
                <a16:creationId xmlns:a16="http://schemas.microsoft.com/office/drawing/2014/main" id="{994FDAB1-0C8D-CD45-827A-5363B683B63C}"/>
              </a:ext>
            </a:extLst>
          </p:cNvPr>
          <p:cNvSpPr txBox="1">
            <a:spLocks/>
          </p:cNvSpPr>
          <p:nvPr/>
        </p:nvSpPr>
        <p:spPr>
          <a:xfrm>
            <a:off x="342001" y="2975500"/>
            <a:ext cx="6122280" cy="3607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forTEXT</a:t>
            </a:r>
            <a:endPar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Grafik 7">
            <a:extLst>
              <a:ext uri="{FF2B5EF4-FFF2-40B4-BE49-F238E27FC236}">
                <a16:creationId xmlns:a16="http://schemas.microsoft.com/office/drawing/2014/main" id="{40617D88-C07E-294A-B8C6-EF19D0BD38BA}"/>
              </a:ext>
            </a:extLst>
          </p:cNvPr>
          <p:cNvPicPr>
            <a:picLocks noChangeAspect="1"/>
          </p:cNvPicPr>
          <p:nvPr/>
        </p:nvPicPr>
        <p:blipFill>
          <a:blip r:embed="rId3"/>
          <a:stretch>
            <a:fillRect/>
          </a:stretch>
        </p:blipFill>
        <p:spPr>
          <a:xfrm>
            <a:off x="3466113" y="640975"/>
            <a:ext cx="5228622" cy="2258764"/>
          </a:xfrm>
          <a:prstGeom prst="rect">
            <a:avLst/>
          </a:prstGeom>
        </p:spPr>
      </p:pic>
      <p:sp>
        <p:nvSpPr>
          <p:cNvPr id="12" name="Textfeld 11">
            <a:extLst>
              <a:ext uri="{FF2B5EF4-FFF2-40B4-BE49-F238E27FC236}">
                <a16:creationId xmlns:a16="http://schemas.microsoft.com/office/drawing/2014/main" id="{32D71EE2-85E5-FF4F-800C-BAE60417A625}"/>
              </a:ext>
            </a:extLst>
          </p:cNvPr>
          <p:cNvSpPr txBox="1"/>
          <p:nvPr/>
        </p:nvSpPr>
        <p:spPr>
          <a:xfrm>
            <a:off x="6671056" y="4446007"/>
            <a:ext cx="2532887" cy="261610"/>
          </a:xfrm>
          <a:prstGeom prst="rect">
            <a:avLst/>
          </a:prstGeom>
          <a:noFill/>
        </p:spPr>
        <p:txBody>
          <a:bodyPr wrap="square" rtlCol="0">
            <a:spAutoFit/>
          </a:bodyPr>
          <a:lstStyle/>
          <a:p>
            <a:r>
              <a:rPr lang="de-D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gefördert durch die</a:t>
            </a:r>
          </a:p>
        </p:txBody>
      </p:sp>
      <p:sp>
        <p:nvSpPr>
          <p:cNvPr id="13" name="Foliennummernplatzhalter 12">
            <a:extLst>
              <a:ext uri="{FF2B5EF4-FFF2-40B4-BE49-F238E27FC236}">
                <a16:creationId xmlns:a16="http://schemas.microsoft.com/office/drawing/2014/main" id="{D1910B87-45CB-7E41-8560-4D04C79CE5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a:t>
            </a:fld>
            <a:endParaRPr lang="en-US"/>
          </a:p>
        </p:txBody>
      </p:sp>
      <p:pic>
        <p:nvPicPr>
          <p:cNvPr id="3" name="Grafik 2">
            <a:extLst>
              <a:ext uri="{FF2B5EF4-FFF2-40B4-BE49-F238E27FC236}">
                <a16:creationId xmlns:a16="http://schemas.microsoft.com/office/drawing/2014/main" id="{985C9F60-780A-6B45-AE8B-E7101246C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1000" y="4752017"/>
            <a:ext cx="2413000" cy="304800"/>
          </a:xfrm>
          <a:prstGeom prst="rect">
            <a:avLst/>
          </a:prstGeom>
        </p:spPr>
      </p:pic>
      <p:sp>
        <p:nvSpPr>
          <p:cNvPr id="14" name="Textfeld 13">
            <a:extLst>
              <a:ext uri="{FF2B5EF4-FFF2-40B4-BE49-F238E27FC236}">
                <a16:creationId xmlns:a16="http://schemas.microsoft.com/office/drawing/2014/main" id="{B37BDD3E-3C46-7545-8B34-13CC91EA4DC5}"/>
              </a:ext>
            </a:extLst>
          </p:cNvPr>
          <p:cNvSpPr txBox="1"/>
          <p:nvPr/>
        </p:nvSpPr>
        <p:spPr>
          <a:xfrm>
            <a:off x="7088748" y="2944139"/>
            <a:ext cx="1844262" cy="292388"/>
          </a:xfrm>
          <a:prstGeom prst="rect">
            <a:avLst/>
          </a:prstGeom>
          <a:noFill/>
        </p:spPr>
        <p:txBody>
          <a:bodyPr wrap="square" rtlCol="0">
            <a:spAutoFit/>
          </a:bodyPr>
          <a:lstStyle/>
          <a:p>
            <a:r>
              <a:rPr lang="de-DE"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https</a:t>
            </a:r>
            <a:r>
              <a:rPr lang="de-DE" sz="13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a:t>
            </a:r>
            <a:r>
              <a:rPr lang="de-DE" sz="13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fortext.net</a:t>
            </a:r>
            <a:endParaRPr lang="de-DE" sz="13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1109248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subTitle" idx="1"/>
          </p:nvPr>
        </p:nvSpPr>
        <p:spPr>
          <a:xfrm>
            <a:off x="0" y="376295"/>
            <a:ext cx="9144000" cy="530197"/>
          </a:xfrm>
          <a:prstGeom prst="rect">
            <a:avLst/>
          </a:prstGeom>
          <a:solidFill>
            <a:srgbClr val="A6050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Arial"/>
              <a:buNone/>
            </a:pPr>
            <a:r>
              <a:rPr lang="de-DE" sz="2000" dirty="0">
                <a:solidFill>
                  <a:schemeClr val="bg1"/>
                </a:solidFill>
                <a:latin typeface="Open Sans"/>
                <a:cs typeface="Open Sans"/>
              </a:rPr>
              <a:t>Knoten und Kanten</a:t>
            </a:r>
            <a:endParaRPr sz="2000" dirty="0">
              <a:solidFill>
                <a:schemeClr val="bg1"/>
              </a:solidFill>
              <a:latin typeface="Open Sans"/>
              <a:cs typeface="Open Sans"/>
            </a:endParaRPr>
          </a:p>
        </p:txBody>
      </p:sp>
      <p:sp>
        <p:nvSpPr>
          <p:cNvPr id="23" name="Foliennummernplatzhalter 3">
            <a:extLst>
              <a:ext uri="{FF2B5EF4-FFF2-40B4-BE49-F238E27FC236}">
                <a16:creationId xmlns:a16="http://schemas.microsoft.com/office/drawing/2014/main" id="{8ECCCFB7-3C9D-FE4C-B536-FCA7134CF353}"/>
              </a:ext>
            </a:extLst>
          </p:cNvPr>
          <p:cNvSpPr>
            <a:spLocks noGrp="1"/>
          </p:cNvSpPr>
          <p:nvPr>
            <p:ph type="sldNum" idx="12"/>
          </p:nvPr>
        </p:nvSpPr>
        <p:spPr>
          <a:xfrm>
            <a:off x="8472458" y="4663217"/>
            <a:ext cx="548700" cy="393600"/>
          </a:xfrm>
          <a:solidFill>
            <a:schemeClr val="bg1"/>
          </a:solidFill>
        </p:spPr>
        <p:txBody>
          <a:bodyPr/>
          <a:lstStyle/>
          <a:p>
            <a:pPr marL="0" lvl="0" indent="0" algn="r" rtl="0">
              <a:spcBef>
                <a:spcPts val="0"/>
              </a:spcBef>
              <a:spcAft>
                <a:spcPts val="0"/>
              </a:spcAft>
              <a:buNone/>
            </a:pPr>
            <a:fld id="{678EBFF3-70C6-E44E-A268-903EBF091AE5}" type="slidenum">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pPr marL="0" lvl="0" indent="0" algn="r" rtl="0">
                <a:spcBef>
                  <a:spcPts val="0"/>
                </a:spcBef>
                <a:spcAft>
                  <a:spcPts val="0"/>
                </a:spcAft>
                <a:buNone/>
              </a:pPr>
              <a:t>2</a:t>
            </a:fld>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Google Shape;66;p13"/>
          <p:cNvSpPr txBox="1"/>
          <p:nvPr/>
        </p:nvSpPr>
        <p:spPr>
          <a:xfrm>
            <a:off x="0" y="0"/>
            <a:ext cx="9144000" cy="376296"/>
          </a:xfrm>
          <a:prstGeom prst="rect">
            <a:avLst/>
          </a:prstGeom>
          <a:solidFill>
            <a:srgbClr val="205255"/>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feld 20">
            <a:extLst>
              <a:ext uri="{FF2B5EF4-FFF2-40B4-BE49-F238E27FC236}">
                <a16:creationId xmlns:a16="http://schemas.microsoft.com/office/drawing/2014/main" id="{A90BFDD4-E689-6A43-B738-D9BA30D7B45A}"/>
              </a:ext>
            </a:extLst>
          </p:cNvPr>
          <p:cNvSpPr txBox="1"/>
          <p:nvPr/>
        </p:nvSpPr>
        <p:spPr>
          <a:xfrm>
            <a:off x="0" y="0"/>
            <a:ext cx="6391656" cy="246221"/>
          </a:xfrm>
          <a:prstGeom prst="rect">
            <a:avLst/>
          </a:prstGeom>
          <a:noFill/>
        </p:spPr>
        <p:txBody>
          <a:bodyPr wrap="square" rtlCol="0">
            <a:spAutoFit/>
          </a:bodyPr>
          <a:lstStyle/>
          <a:p>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forTEXT</a:t>
            </a: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Netzwerkanalyse mit </a:t>
            </a: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Gephi</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Oval 1"/>
          <p:cNvSpPr/>
          <p:nvPr/>
        </p:nvSpPr>
        <p:spPr>
          <a:xfrm>
            <a:off x="1822627" y="1834549"/>
            <a:ext cx="987746" cy="987835"/>
          </a:xfrm>
          <a:prstGeom prst="ellipse">
            <a:avLst/>
          </a:prstGeom>
          <a:solidFill>
            <a:srgbClr val="5A98A1"/>
          </a:solidFill>
          <a:ln>
            <a:solidFill>
              <a:srgbClr val="A898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9"/>
          <p:cNvSpPr/>
          <p:nvPr/>
        </p:nvSpPr>
        <p:spPr>
          <a:xfrm>
            <a:off x="4091626" y="3233502"/>
            <a:ext cx="987746" cy="987835"/>
          </a:xfrm>
          <a:prstGeom prst="ellipse">
            <a:avLst/>
          </a:prstGeom>
          <a:solidFill>
            <a:srgbClr val="5A98A1"/>
          </a:solidFill>
          <a:ln>
            <a:solidFill>
              <a:srgbClr val="A898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1"/>
          <p:cNvSpPr/>
          <p:nvPr/>
        </p:nvSpPr>
        <p:spPr>
          <a:xfrm>
            <a:off x="5419914" y="1445513"/>
            <a:ext cx="987746" cy="987835"/>
          </a:xfrm>
          <a:prstGeom prst="ellipse">
            <a:avLst/>
          </a:prstGeom>
          <a:solidFill>
            <a:srgbClr val="5A98A1"/>
          </a:solidFill>
          <a:ln>
            <a:solidFill>
              <a:srgbClr val="A898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 name="Gerade Verbindung 3"/>
          <p:cNvCxnSpPr>
            <a:stCxn id="2" idx="6"/>
            <a:endCxn id="12" idx="2"/>
          </p:cNvCxnSpPr>
          <p:nvPr/>
        </p:nvCxnSpPr>
        <p:spPr>
          <a:xfrm flipV="1">
            <a:off x="2810373" y="1939431"/>
            <a:ext cx="2609541" cy="389036"/>
          </a:xfrm>
          <a:prstGeom prst="line">
            <a:avLst/>
          </a:prstGeom>
          <a:ln>
            <a:solidFill>
              <a:srgbClr val="A8985A"/>
            </a:solidFill>
          </a:ln>
        </p:spPr>
        <p:style>
          <a:lnRef idx="2">
            <a:schemeClr val="accent1"/>
          </a:lnRef>
          <a:fillRef idx="0">
            <a:schemeClr val="accent1"/>
          </a:fillRef>
          <a:effectRef idx="1">
            <a:schemeClr val="accent1"/>
          </a:effectRef>
          <a:fontRef idx="minor">
            <a:schemeClr val="tx1"/>
          </a:fontRef>
        </p:style>
      </p:cxnSp>
      <p:cxnSp>
        <p:nvCxnSpPr>
          <p:cNvPr id="6" name="Gerade Verbindung 5"/>
          <p:cNvCxnSpPr>
            <a:stCxn id="12" idx="4"/>
            <a:endCxn id="10" idx="7"/>
          </p:cNvCxnSpPr>
          <p:nvPr/>
        </p:nvCxnSpPr>
        <p:spPr>
          <a:xfrm flipH="1">
            <a:off x="4934720" y="2433348"/>
            <a:ext cx="979067" cy="944819"/>
          </a:xfrm>
          <a:prstGeom prst="line">
            <a:avLst/>
          </a:prstGeom>
          <a:ln>
            <a:solidFill>
              <a:srgbClr val="A8985A"/>
            </a:solidFill>
          </a:ln>
        </p:spPr>
        <p:style>
          <a:lnRef idx="2">
            <a:schemeClr val="accent1"/>
          </a:lnRef>
          <a:fillRef idx="0">
            <a:schemeClr val="accent1"/>
          </a:fillRef>
          <a:effectRef idx="1">
            <a:schemeClr val="accent1"/>
          </a:effectRef>
          <a:fontRef idx="minor">
            <a:schemeClr val="tx1"/>
          </a:fontRef>
        </p:style>
      </p:cxnSp>
      <p:cxnSp>
        <p:nvCxnSpPr>
          <p:cNvPr id="8" name="Gerade Verbindung 7"/>
          <p:cNvCxnSpPr>
            <a:stCxn id="2" idx="5"/>
            <a:endCxn id="10" idx="1"/>
          </p:cNvCxnSpPr>
          <p:nvPr/>
        </p:nvCxnSpPr>
        <p:spPr>
          <a:xfrm>
            <a:off x="2665721" y="2677719"/>
            <a:ext cx="1570557" cy="700448"/>
          </a:xfrm>
          <a:prstGeom prst="line">
            <a:avLst/>
          </a:prstGeom>
          <a:ln>
            <a:solidFill>
              <a:srgbClr val="A8985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61655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subTitle" idx="1"/>
          </p:nvPr>
        </p:nvSpPr>
        <p:spPr>
          <a:xfrm>
            <a:off x="0" y="376295"/>
            <a:ext cx="9144000" cy="530197"/>
          </a:xfrm>
          <a:prstGeom prst="rect">
            <a:avLst/>
          </a:prstGeom>
          <a:solidFill>
            <a:srgbClr val="A6050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Arial"/>
              <a:buNone/>
            </a:pPr>
            <a:r>
              <a:rPr lang="de-DE" sz="2000" dirty="0">
                <a:solidFill>
                  <a:schemeClr val="bg1"/>
                </a:solidFill>
                <a:latin typeface="Open Sans"/>
                <a:cs typeface="Open Sans"/>
              </a:rPr>
              <a:t>Vom Text zur Datentabelle</a:t>
            </a:r>
            <a:endParaRPr sz="2000" dirty="0">
              <a:solidFill>
                <a:schemeClr val="bg1"/>
              </a:solidFill>
              <a:latin typeface="Open Sans"/>
              <a:cs typeface="Open Sans"/>
            </a:endParaRPr>
          </a:p>
        </p:txBody>
      </p:sp>
      <p:sp>
        <p:nvSpPr>
          <p:cNvPr id="23" name="Foliennummernplatzhalter 3">
            <a:extLst>
              <a:ext uri="{FF2B5EF4-FFF2-40B4-BE49-F238E27FC236}">
                <a16:creationId xmlns:a16="http://schemas.microsoft.com/office/drawing/2014/main" id="{8ECCCFB7-3C9D-FE4C-B536-FCA7134CF353}"/>
              </a:ext>
            </a:extLst>
          </p:cNvPr>
          <p:cNvSpPr>
            <a:spLocks noGrp="1"/>
          </p:cNvSpPr>
          <p:nvPr>
            <p:ph type="sldNum" idx="12"/>
          </p:nvPr>
        </p:nvSpPr>
        <p:spPr>
          <a:xfrm>
            <a:off x="8472458" y="4663217"/>
            <a:ext cx="548700" cy="393600"/>
          </a:xfrm>
          <a:solidFill>
            <a:schemeClr val="bg1"/>
          </a:solidFill>
        </p:spPr>
        <p:txBody>
          <a:bodyPr/>
          <a:lstStyle/>
          <a:p>
            <a:pPr marL="0" lvl="0" indent="0" algn="r" rtl="0">
              <a:spcBef>
                <a:spcPts val="0"/>
              </a:spcBef>
              <a:spcAft>
                <a:spcPts val="0"/>
              </a:spcAft>
              <a:buNone/>
            </a:pPr>
            <a:fld id="{678EBFF3-70C6-E44E-A268-903EBF091AE5}" type="slidenum">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pPr marL="0" lvl="0" indent="0" algn="r" rtl="0">
                <a:spcBef>
                  <a:spcPts val="0"/>
                </a:spcBef>
                <a:spcAft>
                  <a:spcPts val="0"/>
                </a:spcAft>
                <a:buNone/>
              </a:pPr>
              <a:t>3</a:t>
            </a:fld>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Google Shape;66;p13"/>
          <p:cNvSpPr txBox="1"/>
          <p:nvPr/>
        </p:nvSpPr>
        <p:spPr>
          <a:xfrm>
            <a:off x="0" y="0"/>
            <a:ext cx="9144000" cy="376296"/>
          </a:xfrm>
          <a:prstGeom prst="rect">
            <a:avLst/>
          </a:prstGeom>
          <a:solidFill>
            <a:srgbClr val="205255"/>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Bild 1" descr="Bildschirmfoto 2019-10-18 um 09.42.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051" y="1167010"/>
            <a:ext cx="2603325" cy="3788330"/>
          </a:xfrm>
          <a:prstGeom prst="rect">
            <a:avLst/>
          </a:prstGeom>
        </p:spPr>
      </p:pic>
      <p:pic>
        <p:nvPicPr>
          <p:cNvPr id="3" name="Bild 2" descr="Guenderode_Werke_3_A_0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02" y="1044920"/>
            <a:ext cx="2340017" cy="3933941"/>
          </a:xfrm>
          <a:prstGeom prst="rect">
            <a:avLst/>
          </a:prstGeom>
          <a:effectLst>
            <a:outerShdw blurRad="50800" dist="38100" dir="5400000" algn="t" rotWithShape="0">
              <a:prstClr val="black">
                <a:alpha val="40000"/>
              </a:prstClr>
            </a:outerShdw>
          </a:effectLst>
        </p:spPr>
      </p:pic>
      <p:sp>
        <p:nvSpPr>
          <p:cNvPr id="4" name="Pfeil nach rechts 3"/>
          <p:cNvSpPr/>
          <p:nvPr/>
        </p:nvSpPr>
        <p:spPr>
          <a:xfrm>
            <a:off x="2845649" y="2645985"/>
            <a:ext cx="693774" cy="540956"/>
          </a:xfrm>
          <a:prstGeom prst="rightArrow">
            <a:avLst/>
          </a:prstGeom>
          <a:solidFill>
            <a:srgbClr val="5A98A1"/>
          </a:solidFill>
          <a:ln>
            <a:solidFill>
              <a:srgbClr val="A898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Pfeil nach rechts 10"/>
          <p:cNvSpPr/>
          <p:nvPr/>
        </p:nvSpPr>
        <p:spPr>
          <a:xfrm>
            <a:off x="5926010" y="2645506"/>
            <a:ext cx="693774" cy="540956"/>
          </a:xfrm>
          <a:prstGeom prst="rightArrow">
            <a:avLst/>
          </a:prstGeom>
          <a:solidFill>
            <a:srgbClr val="5A98A1"/>
          </a:solidFill>
          <a:ln>
            <a:solidFill>
              <a:srgbClr val="A898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A90BFDD4-E689-6A43-B738-D9BA30D7B45A}"/>
              </a:ext>
            </a:extLst>
          </p:cNvPr>
          <p:cNvSpPr txBox="1"/>
          <p:nvPr/>
        </p:nvSpPr>
        <p:spPr>
          <a:xfrm>
            <a:off x="0" y="0"/>
            <a:ext cx="6391656" cy="246221"/>
          </a:xfrm>
          <a:prstGeom prst="rect">
            <a:avLst/>
          </a:prstGeom>
          <a:noFill/>
        </p:spPr>
        <p:txBody>
          <a:bodyPr wrap="square" rtlCol="0">
            <a:spAutoFit/>
          </a:bodyPr>
          <a:lstStyle/>
          <a:p>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forTEXT</a:t>
            </a: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Netzwerkanalyse mit </a:t>
            </a: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Gephi</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fik 5">
            <a:extLst>
              <a:ext uri="{FF2B5EF4-FFF2-40B4-BE49-F238E27FC236}">
                <a16:creationId xmlns:a16="http://schemas.microsoft.com/office/drawing/2014/main" id="{7EE8C99F-0E8B-A047-878B-AF797A17F5BD}"/>
              </a:ext>
            </a:extLst>
          </p:cNvPr>
          <p:cNvPicPr>
            <a:picLocks noChangeAspect="1"/>
          </p:cNvPicPr>
          <p:nvPr/>
        </p:nvPicPr>
        <p:blipFill>
          <a:blip r:embed="rId5"/>
          <a:stretch>
            <a:fillRect/>
          </a:stretch>
        </p:blipFill>
        <p:spPr>
          <a:xfrm>
            <a:off x="6619784" y="1477354"/>
            <a:ext cx="2386587" cy="1168152"/>
          </a:xfrm>
          <a:prstGeom prst="rect">
            <a:avLst/>
          </a:prstGeom>
        </p:spPr>
      </p:pic>
      <p:pic>
        <p:nvPicPr>
          <p:cNvPr id="8" name="Grafik 7">
            <a:extLst>
              <a:ext uri="{FF2B5EF4-FFF2-40B4-BE49-F238E27FC236}">
                <a16:creationId xmlns:a16="http://schemas.microsoft.com/office/drawing/2014/main" id="{824AC022-B7C6-CB4E-9EB6-4DE6492737B8}"/>
              </a:ext>
            </a:extLst>
          </p:cNvPr>
          <p:cNvPicPr>
            <a:picLocks noChangeAspect="1"/>
          </p:cNvPicPr>
          <p:nvPr/>
        </p:nvPicPr>
        <p:blipFill>
          <a:blip r:embed="rId6"/>
          <a:stretch>
            <a:fillRect/>
          </a:stretch>
        </p:blipFill>
        <p:spPr>
          <a:xfrm>
            <a:off x="6240026" y="3334256"/>
            <a:ext cx="2766345" cy="1328961"/>
          </a:xfrm>
          <a:prstGeom prst="rect">
            <a:avLst/>
          </a:prstGeom>
        </p:spPr>
      </p:pic>
    </p:spTree>
    <p:extLst>
      <p:ext uri="{BB962C8B-B14F-4D97-AF65-F5344CB8AC3E}">
        <p14:creationId xmlns:p14="http://schemas.microsoft.com/office/powerpoint/2010/main" val="379161655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subTitle" idx="1"/>
          </p:nvPr>
        </p:nvSpPr>
        <p:spPr>
          <a:xfrm>
            <a:off x="0" y="376295"/>
            <a:ext cx="9144000" cy="530197"/>
          </a:xfrm>
          <a:prstGeom prst="rect">
            <a:avLst/>
          </a:prstGeom>
          <a:solidFill>
            <a:srgbClr val="A6050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Arial"/>
              <a:buNone/>
            </a:pPr>
            <a:r>
              <a:rPr lang="de-DE" sz="2000" dirty="0">
                <a:solidFill>
                  <a:schemeClr val="bg1"/>
                </a:solidFill>
                <a:latin typeface="Open Sans"/>
                <a:cs typeface="Open Sans"/>
              </a:rPr>
              <a:t>Die physikalische Simulation im Netzwerk</a:t>
            </a:r>
            <a:endParaRPr sz="2000" dirty="0">
              <a:solidFill>
                <a:schemeClr val="bg1"/>
              </a:solidFill>
              <a:latin typeface="Open Sans"/>
              <a:cs typeface="Open Sans"/>
            </a:endParaRPr>
          </a:p>
        </p:txBody>
      </p:sp>
      <p:sp>
        <p:nvSpPr>
          <p:cNvPr id="23" name="Foliennummernplatzhalter 3">
            <a:extLst>
              <a:ext uri="{FF2B5EF4-FFF2-40B4-BE49-F238E27FC236}">
                <a16:creationId xmlns:a16="http://schemas.microsoft.com/office/drawing/2014/main" id="{8ECCCFB7-3C9D-FE4C-B536-FCA7134CF353}"/>
              </a:ext>
            </a:extLst>
          </p:cNvPr>
          <p:cNvSpPr>
            <a:spLocks noGrp="1"/>
          </p:cNvSpPr>
          <p:nvPr>
            <p:ph type="sldNum" idx="12"/>
          </p:nvPr>
        </p:nvSpPr>
        <p:spPr>
          <a:xfrm>
            <a:off x="8472458" y="4663217"/>
            <a:ext cx="548700" cy="393600"/>
          </a:xfrm>
          <a:solidFill>
            <a:schemeClr val="bg1"/>
          </a:solidFill>
        </p:spPr>
        <p:txBody>
          <a:bodyPr/>
          <a:lstStyle/>
          <a:p>
            <a:pPr marL="0" lvl="0" indent="0" algn="r" rtl="0">
              <a:spcBef>
                <a:spcPts val="0"/>
              </a:spcBef>
              <a:spcAft>
                <a:spcPts val="0"/>
              </a:spcAft>
              <a:buNone/>
            </a:pPr>
            <a:fld id="{678EBFF3-70C6-E44E-A268-903EBF091AE5}" type="slidenum">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pPr marL="0" lvl="0" indent="0" algn="r" rtl="0">
                <a:spcBef>
                  <a:spcPts val="0"/>
                </a:spcBef>
                <a:spcAft>
                  <a:spcPts val="0"/>
                </a:spcAft>
                <a:buNone/>
              </a:pPr>
              <a:t>4</a:t>
            </a:fld>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Google Shape;66;p13"/>
          <p:cNvSpPr txBox="1"/>
          <p:nvPr/>
        </p:nvSpPr>
        <p:spPr>
          <a:xfrm>
            <a:off x="0" y="0"/>
            <a:ext cx="9144000" cy="376296"/>
          </a:xfrm>
          <a:prstGeom prst="rect">
            <a:avLst/>
          </a:prstGeom>
          <a:solidFill>
            <a:srgbClr val="205255"/>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Bild 1" descr="Magnet und Fe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46" y="1036973"/>
            <a:ext cx="6996534" cy="4106527"/>
          </a:xfrm>
          <a:prstGeom prst="rect">
            <a:avLst/>
          </a:prstGeom>
        </p:spPr>
      </p:pic>
      <p:sp>
        <p:nvSpPr>
          <p:cNvPr id="8" name="Textfeld 7">
            <a:extLst>
              <a:ext uri="{FF2B5EF4-FFF2-40B4-BE49-F238E27FC236}">
                <a16:creationId xmlns:a16="http://schemas.microsoft.com/office/drawing/2014/main" id="{A90BFDD4-E689-6A43-B738-D9BA30D7B45A}"/>
              </a:ext>
            </a:extLst>
          </p:cNvPr>
          <p:cNvSpPr txBox="1"/>
          <p:nvPr/>
        </p:nvSpPr>
        <p:spPr>
          <a:xfrm>
            <a:off x="0" y="0"/>
            <a:ext cx="6391656" cy="246221"/>
          </a:xfrm>
          <a:prstGeom prst="rect">
            <a:avLst/>
          </a:prstGeom>
          <a:noFill/>
        </p:spPr>
        <p:txBody>
          <a:bodyPr wrap="square" rtlCol="0">
            <a:spAutoFit/>
          </a:bodyPr>
          <a:lstStyle/>
          <a:p>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forTEXT</a:t>
            </a: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Netzwerkanalyse mit </a:t>
            </a: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Gephi</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161655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subTitle" idx="1"/>
          </p:nvPr>
        </p:nvSpPr>
        <p:spPr>
          <a:xfrm>
            <a:off x="0" y="376295"/>
            <a:ext cx="9144000" cy="530197"/>
          </a:xfrm>
          <a:prstGeom prst="rect">
            <a:avLst/>
          </a:prstGeom>
          <a:solidFill>
            <a:srgbClr val="A6050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Arial"/>
              <a:buNone/>
            </a:pPr>
            <a:r>
              <a:rPr lang="de-DE" sz="2000" dirty="0">
                <a:solidFill>
                  <a:schemeClr val="bg1"/>
                </a:solidFill>
                <a:latin typeface="Open Sans"/>
                <a:cs typeface="Open Sans"/>
              </a:rPr>
              <a:t>Bitte was?</a:t>
            </a:r>
            <a:endParaRPr sz="2000" dirty="0">
              <a:solidFill>
                <a:schemeClr val="bg1"/>
              </a:solidFill>
              <a:latin typeface="Open Sans"/>
              <a:cs typeface="Open Sans"/>
            </a:endParaRPr>
          </a:p>
        </p:txBody>
      </p:sp>
      <p:sp>
        <p:nvSpPr>
          <p:cNvPr id="23" name="Foliennummernplatzhalter 3">
            <a:extLst>
              <a:ext uri="{FF2B5EF4-FFF2-40B4-BE49-F238E27FC236}">
                <a16:creationId xmlns:a16="http://schemas.microsoft.com/office/drawing/2014/main" id="{8ECCCFB7-3C9D-FE4C-B536-FCA7134CF353}"/>
              </a:ext>
            </a:extLst>
          </p:cNvPr>
          <p:cNvSpPr>
            <a:spLocks noGrp="1"/>
          </p:cNvSpPr>
          <p:nvPr>
            <p:ph type="sldNum" idx="12"/>
          </p:nvPr>
        </p:nvSpPr>
        <p:spPr>
          <a:xfrm>
            <a:off x="8472458" y="4663217"/>
            <a:ext cx="548700" cy="393600"/>
          </a:xfrm>
          <a:solidFill>
            <a:schemeClr val="bg1"/>
          </a:solidFill>
        </p:spPr>
        <p:txBody>
          <a:bodyPr/>
          <a:lstStyle/>
          <a:p>
            <a:pPr marL="0" lvl="0" indent="0" algn="r" rtl="0">
              <a:spcBef>
                <a:spcPts val="0"/>
              </a:spcBef>
              <a:spcAft>
                <a:spcPts val="0"/>
              </a:spcAft>
              <a:buNone/>
            </a:pPr>
            <a:fld id="{678EBFF3-70C6-E44E-A268-903EBF091AE5}" type="slidenum">
              <a:rPr lang="en-US">
                <a:solidFill>
                  <a:srgbClr val="000000"/>
                </a:solidFill>
              </a:rPr>
              <a:pPr marL="0" lvl="0" indent="0" algn="r" rtl="0">
                <a:spcBef>
                  <a:spcPts val="0"/>
                </a:spcBef>
                <a:spcAft>
                  <a:spcPts val="0"/>
                </a:spcAft>
                <a:buNone/>
              </a:pPr>
              <a:t>5</a:t>
            </a:fld>
            <a:endParaRPr lang="en-US" dirty="0">
              <a:solidFill>
                <a:srgbClr val="000000"/>
              </a:solidFill>
            </a:endParaRPr>
          </a:p>
        </p:txBody>
      </p:sp>
      <p:sp>
        <p:nvSpPr>
          <p:cNvPr id="33" name="Google Shape;66;p13"/>
          <p:cNvSpPr txBox="1"/>
          <p:nvPr/>
        </p:nvSpPr>
        <p:spPr>
          <a:xfrm>
            <a:off x="0" y="0"/>
            <a:ext cx="9144000" cy="376296"/>
          </a:xfrm>
          <a:prstGeom prst="rect">
            <a:avLst/>
          </a:prstGeom>
          <a:solidFill>
            <a:srgbClr val="205255"/>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p:cNvSpPr txBox="1"/>
          <p:nvPr/>
        </p:nvSpPr>
        <p:spPr>
          <a:xfrm>
            <a:off x="823147" y="1371110"/>
            <a:ext cx="7452271" cy="3462486"/>
          </a:xfrm>
          <a:prstGeom prst="rect">
            <a:avLst/>
          </a:prstGeom>
          <a:noFill/>
        </p:spPr>
        <p:txBody>
          <a:bodyPr wrap="square" rtlCol="0">
            <a:spAutoFit/>
          </a:bodyPr>
          <a:lstStyle/>
          <a:p>
            <a:pPr marL="342900" indent="-34290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Eine Figur mit vielen Verbindungen zu anderen Figuren erhält einen größeren Vernetzungsgrad, sie wirkt also als stärkerer Magnet.</a:t>
            </a:r>
          </a:p>
          <a:p>
            <a:pPr marL="342900" indent="-342900">
              <a:buFont typeface="Arial"/>
              <a:buChar char="•"/>
            </a:pPr>
            <a:r>
              <a:rPr lang="de-DE" sz="2000" dirty="0">
                <a:latin typeface="Open Sans" panose="020B0606030504020204" pitchFamily="34" charset="0"/>
                <a:ea typeface="Open Sans" panose="020B0606030504020204" pitchFamily="34" charset="0"/>
                <a:cs typeface="Open Sans" panose="020B0606030504020204" pitchFamily="34" charset="0"/>
              </a:rPr>
              <a:t>Eine besonders starke Verbindung erhält ein hohes Gewicht, die simulierte Feder ist weniger stark, die Anziehungskräfte fallen also mehr ins Gewicht als der Druck der Feder. </a:t>
            </a:r>
          </a:p>
          <a:p>
            <a:pPr marL="342900" indent="-342900">
              <a:buFont typeface="Arial"/>
              <a:buChar char="•"/>
            </a:pPr>
            <a:endParaRPr lang="de-DE" sz="2000" dirty="0">
              <a:latin typeface="Open Sans" panose="020B0606030504020204" pitchFamily="34" charset="0"/>
              <a:ea typeface="Open Sans" panose="020B0606030504020204" pitchFamily="34" charset="0"/>
              <a:cs typeface="Open Sans" panose="020B0606030504020204" pitchFamily="34" charset="0"/>
            </a:endParaRPr>
          </a:p>
          <a:p>
            <a:pPr>
              <a:buNone/>
            </a:pPr>
            <a:r>
              <a:rPr lang="de-DE" sz="2000">
                <a:latin typeface="Open Sans" panose="020B0606030504020204" pitchFamily="34" charset="0"/>
                <a:ea typeface="Open Sans" panose="020B0606030504020204" pitchFamily="34" charset="0"/>
                <a:cs typeface="Open Sans" panose="020B0606030504020204" pitchFamily="34" charset="0"/>
                <a:sym typeface="Wingdings"/>
              </a:rPr>
              <a:t>=</a:t>
            </a:r>
            <a:r>
              <a:rPr lang="de-DE" sz="2000" dirty="0">
                <a:latin typeface="Open Sans" panose="020B0606030504020204" pitchFamily="34" charset="0"/>
                <a:ea typeface="Open Sans" panose="020B0606030504020204" pitchFamily="34" charset="0"/>
                <a:cs typeface="Open Sans" panose="020B0606030504020204" pitchFamily="34" charset="0"/>
                <a:sym typeface="Wingdings"/>
              </a:rPr>
              <a:t>&gt;</a:t>
            </a:r>
            <a:r>
              <a:rPr lang="de-DE" sz="2000">
                <a:latin typeface="Open Sans" panose="020B0606030504020204" pitchFamily="34" charset="0"/>
                <a:ea typeface="Open Sans" panose="020B0606030504020204" pitchFamily="34" charset="0"/>
                <a:cs typeface="Open Sans" panose="020B0606030504020204" pitchFamily="34" charset="0"/>
                <a:sym typeface="Wingdings"/>
              </a:rPr>
              <a:t> </a:t>
            </a:r>
            <a:r>
              <a:rPr lang="de-DE" sz="2000" dirty="0">
                <a:latin typeface="Open Sans" panose="020B0606030504020204" pitchFamily="34" charset="0"/>
                <a:ea typeface="Open Sans" panose="020B0606030504020204" pitchFamily="34" charset="0"/>
                <a:cs typeface="Open Sans" panose="020B0606030504020204" pitchFamily="34" charset="0"/>
                <a:sym typeface="Wingdings"/>
              </a:rPr>
              <a:t>Figuren, mit einer besonders starken Verbindung stehen im physikalisch simulierten Netzwerk näher zueinander</a:t>
            </a:r>
            <a:endParaRPr lang="de-DE" sz="2000" dirty="0">
              <a:latin typeface="Open Sans" panose="020B0606030504020204" pitchFamily="34" charset="0"/>
              <a:ea typeface="Open Sans" panose="020B0606030504020204" pitchFamily="34" charset="0"/>
              <a:cs typeface="Open Sans" panose="020B0606030504020204" pitchFamily="34" charset="0"/>
            </a:endParaRPr>
          </a:p>
          <a:p>
            <a:pPr>
              <a:buFont typeface="Arial"/>
              <a:buChar char="•"/>
            </a:pPr>
            <a:endParaRPr lang="de-DE" sz="19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feld 6">
            <a:extLst>
              <a:ext uri="{FF2B5EF4-FFF2-40B4-BE49-F238E27FC236}">
                <a16:creationId xmlns:a16="http://schemas.microsoft.com/office/drawing/2014/main" id="{A90BFDD4-E689-6A43-B738-D9BA30D7B45A}"/>
              </a:ext>
            </a:extLst>
          </p:cNvPr>
          <p:cNvSpPr txBox="1"/>
          <p:nvPr/>
        </p:nvSpPr>
        <p:spPr>
          <a:xfrm>
            <a:off x="0" y="0"/>
            <a:ext cx="6391656" cy="246221"/>
          </a:xfrm>
          <a:prstGeom prst="rect">
            <a:avLst/>
          </a:prstGeom>
          <a:noFill/>
        </p:spPr>
        <p:txBody>
          <a:bodyPr wrap="square" rtlCol="0">
            <a:spAutoFit/>
          </a:bodyPr>
          <a:lstStyle/>
          <a:p>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forTEXT</a:t>
            </a: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Netzwerkanalyse mit </a:t>
            </a: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Gephi</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6943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subTitle" idx="1"/>
          </p:nvPr>
        </p:nvSpPr>
        <p:spPr>
          <a:xfrm>
            <a:off x="0" y="376295"/>
            <a:ext cx="9144000" cy="530197"/>
          </a:xfrm>
          <a:prstGeom prst="rect">
            <a:avLst/>
          </a:prstGeom>
          <a:solidFill>
            <a:srgbClr val="A6050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Arial"/>
              <a:buNone/>
            </a:pPr>
            <a:r>
              <a:rPr lang="de-DE" sz="2000" dirty="0">
                <a:solidFill>
                  <a:schemeClr val="bg1"/>
                </a:solidFill>
                <a:latin typeface="Open Sans"/>
                <a:cs typeface="Open Sans"/>
              </a:rPr>
              <a:t>Und ohne physikalische Simulation?</a:t>
            </a:r>
            <a:endParaRPr sz="2000" dirty="0">
              <a:solidFill>
                <a:schemeClr val="bg1"/>
              </a:solidFill>
              <a:latin typeface="Open Sans"/>
              <a:cs typeface="Open Sans"/>
            </a:endParaRPr>
          </a:p>
        </p:txBody>
      </p:sp>
      <p:sp>
        <p:nvSpPr>
          <p:cNvPr id="23" name="Foliennummernplatzhalter 3">
            <a:extLst>
              <a:ext uri="{FF2B5EF4-FFF2-40B4-BE49-F238E27FC236}">
                <a16:creationId xmlns:a16="http://schemas.microsoft.com/office/drawing/2014/main" id="{8ECCCFB7-3C9D-FE4C-B536-FCA7134CF353}"/>
              </a:ext>
            </a:extLst>
          </p:cNvPr>
          <p:cNvSpPr>
            <a:spLocks noGrp="1"/>
          </p:cNvSpPr>
          <p:nvPr>
            <p:ph type="sldNum" idx="12"/>
          </p:nvPr>
        </p:nvSpPr>
        <p:spPr>
          <a:xfrm>
            <a:off x="8472458" y="4663217"/>
            <a:ext cx="548700" cy="393600"/>
          </a:xfrm>
          <a:solidFill>
            <a:schemeClr val="bg1"/>
          </a:solidFill>
        </p:spPr>
        <p:txBody>
          <a:bodyPr/>
          <a:lstStyle/>
          <a:p>
            <a:pPr marL="0" lvl="0" indent="0" algn="r" rtl="0">
              <a:spcBef>
                <a:spcPts val="0"/>
              </a:spcBef>
              <a:spcAft>
                <a:spcPts val="0"/>
              </a:spcAft>
              <a:buNone/>
            </a:pPr>
            <a:fld id="{678EBFF3-70C6-E44E-A268-903EBF091AE5}" type="slidenum">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pPr marL="0" lvl="0" indent="0" algn="r" rtl="0">
                <a:spcBef>
                  <a:spcPts val="0"/>
                </a:spcBef>
                <a:spcAft>
                  <a:spcPts val="0"/>
                </a:spcAft>
                <a:buNone/>
              </a:pPr>
              <a:t>6</a:t>
            </a:fld>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Google Shape;66;p13"/>
          <p:cNvSpPr txBox="1"/>
          <p:nvPr/>
        </p:nvSpPr>
        <p:spPr>
          <a:xfrm>
            <a:off x="0" y="0"/>
            <a:ext cx="9144000" cy="376296"/>
          </a:xfrm>
          <a:prstGeom prst="rect">
            <a:avLst/>
          </a:prstGeom>
          <a:solidFill>
            <a:srgbClr val="205255"/>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p:cNvSpPr txBox="1"/>
          <p:nvPr/>
        </p:nvSpPr>
        <p:spPr>
          <a:xfrm>
            <a:off x="755025" y="1522578"/>
            <a:ext cx="7452271" cy="2139047"/>
          </a:xfrm>
          <a:prstGeom prst="rect">
            <a:avLst/>
          </a:prstGeom>
          <a:noFill/>
        </p:spPr>
        <p:txBody>
          <a:bodyPr wrap="square" rtlCol="0">
            <a:spAutoFit/>
          </a:bodyPr>
          <a:lstStyle/>
          <a:p>
            <a:r>
              <a:rPr lang="de-DE" sz="1900" b="1" dirty="0">
                <a:latin typeface="Open Sans" panose="020B0606030504020204" pitchFamily="34" charset="0"/>
                <a:ea typeface="Open Sans" panose="020B0606030504020204" pitchFamily="34" charset="0"/>
                <a:cs typeface="Open Sans" panose="020B0606030504020204" pitchFamily="34" charset="0"/>
              </a:rPr>
              <a:t>Visuelle Effekte im Netzwerk</a:t>
            </a:r>
          </a:p>
          <a:p>
            <a:endParaRPr lang="de-DE"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a:buChar char="•"/>
            </a:pPr>
            <a:r>
              <a:rPr lang="de-DE" sz="1900" dirty="0">
                <a:latin typeface="Open Sans" panose="020B0606030504020204" pitchFamily="34" charset="0"/>
                <a:ea typeface="Open Sans" panose="020B0606030504020204" pitchFamily="34" charset="0"/>
                <a:cs typeface="Open Sans" panose="020B0606030504020204" pitchFamily="34" charset="0"/>
              </a:rPr>
              <a:t>Knotengröße</a:t>
            </a:r>
          </a:p>
          <a:p>
            <a:pPr marL="342900" indent="-342900">
              <a:buFont typeface="Arial"/>
              <a:buChar char="•"/>
            </a:pPr>
            <a:r>
              <a:rPr lang="de-DE" sz="1900" dirty="0">
                <a:latin typeface="Open Sans" panose="020B0606030504020204" pitchFamily="34" charset="0"/>
                <a:ea typeface="Open Sans" panose="020B0606030504020204" pitchFamily="34" charset="0"/>
                <a:cs typeface="Open Sans" panose="020B0606030504020204" pitchFamily="34" charset="0"/>
              </a:rPr>
              <a:t>Knotenfarbe</a:t>
            </a:r>
          </a:p>
          <a:p>
            <a:pPr marL="342900" indent="-342900">
              <a:buFont typeface="Arial"/>
              <a:buChar char="•"/>
            </a:pPr>
            <a:r>
              <a:rPr lang="de-DE" sz="1900" dirty="0">
                <a:latin typeface="Open Sans" panose="020B0606030504020204" pitchFamily="34" charset="0"/>
                <a:ea typeface="Open Sans" panose="020B0606030504020204" pitchFamily="34" charset="0"/>
                <a:cs typeface="Open Sans" panose="020B0606030504020204" pitchFamily="34" charset="0"/>
              </a:rPr>
              <a:t>Dicke der Verbindungen</a:t>
            </a:r>
          </a:p>
          <a:p>
            <a:pPr marL="342900" indent="-342900">
              <a:buFont typeface="Arial"/>
              <a:buChar char="•"/>
            </a:pPr>
            <a:r>
              <a:rPr lang="de-DE" sz="1900" dirty="0">
                <a:latin typeface="Open Sans" panose="020B0606030504020204" pitchFamily="34" charset="0"/>
                <a:ea typeface="Open Sans" panose="020B0606030504020204" pitchFamily="34" charset="0"/>
                <a:cs typeface="Open Sans" panose="020B0606030504020204" pitchFamily="34" charset="0"/>
              </a:rPr>
              <a:t>Farbe der Verbindungen</a:t>
            </a:r>
          </a:p>
          <a:p>
            <a:pPr marL="342900" indent="-342900">
              <a:buFont typeface="Arial"/>
              <a:buChar char="•"/>
            </a:pPr>
            <a:r>
              <a:rPr lang="de-DE" sz="1900" dirty="0">
                <a:latin typeface="Open Sans" panose="020B0606030504020204" pitchFamily="34" charset="0"/>
                <a:ea typeface="Open Sans" panose="020B0606030504020204" pitchFamily="34" charset="0"/>
                <a:cs typeface="Open Sans" panose="020B0606030504020204" pitchFamily="34" charset="0"/>
              </a:rPr>
              <a:t>Organisation des Netzwerks (hierarchisch, zirkulär,...)</a:t>
            </a:r>
          </a:p>
        </p:txBody>
      </p:sp>
      <p:sp>
        <p:nvSpPr>
          <p:cNvPr id="7" name="Textfeld 6">
            <a:extLst>
              <a:ext uri="{FF2B5EF4-FFF2-40B4-BE49-F238E27FC236}">
                <a16:creationId xmlns:a16="http://schemas.microsoft.com/office/drawing/2014/main" id="{A90BFDD4-E689-6A43-B738-D9BA30D7B45A}"/>
              </a:ext>
            </a:extLst>
          </p:cNvPr>
          <p:cNvSpPr txBox="1"/>
          <p:nvPr/>
        </p:nvSpPr>
        <p:spPr>
          <a:xfrm>
            <a:off x="0" y="0"/>
            <a:ext cx="6391656" cy="246221"/>
          </a:xfrm>
          <a:prstGeom prst="rect">
            <a:avLst/>
          </a:prstGeom>
          <a:noFill/>
        </p:spPr>
        <p:txBody>
          <a:bodyPr wrap="square" rtlCol="0">
            <a:spAutoFit/>
          </a:bodyPr>
          <a:lstStyle/>
          <a:p>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forTEXT</a:t>
            </a: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Netzwerkanalyse mit </a:t>
            </a: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Gephi</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6206704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subTitle" idx="1"/>
          </p:nvPr>
        </p:nvSpPr>
        <p:spPr>
          <a:xfrm>
            <a:off x="0" y="376295"/>
            <a:ext cx="9144000" cy="530197"/>
          </a:xfrm>
          <a:prstGeom prst="rect">
            <a:avLst/>
          </a:prstGeom>
          <a:solidFill>
            <a:srgbClr val="A6050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Arial"/>
              <a:buNone/>
            </a:pPr>
            <a:r>
              <a:rPr lang="de-DE" sz="2000" dirty="0">
                <a:solidFill>
                  <a:schemeClr val="bg1"/>
                </a:solidFill>
                <a:latin typeface="Open Sans"/>
                <a:cs typeface="Open Sans"/>
              </a:rPr>
              <a:t>Ein Paar Beispiele</a:t>
            </a:r>
            <a:endParaRPr sz="2000" dirty="0">
              <a:solidFill>
                <a:schemeClr val="bg1"/>
              </a:solidFill>
              <a:latin typeface="Open Sans"/>
              <a:cs typeface="Open Sans"/>
            </a:endParaRPr>
          </a:p>
        </p:txBody>
      </p:sp>
      <p:sp>
        <p:nvSpPr>
          <p:cNvPr id="23" name="Foliennummernplatzhalter 3">
            <a:extLst>
              <a:ext uri="{FF2B5EF4-FFF2-40B4-BE49-F238E27FC236}">
                <a16:creationId xmlns:a16="http://schemas.microsoft.com/office/drawing/2014/main" id="{8ECCCFB7-3C9D-FE4C-B536-FCA7134CF353}"/>
              </a:ext>
            </a:extLst>
          </p:cNvPr>
          <p:cNvSpPr>
            <a:spLocks noGrp="1"/>
          </p:cNvSpPr>
          <p:nvPr>
            <p:ph type="sldNum" idx="12"/>
          </p:nvPr>
        </p:nvSpPr>
        <p:spPr>
          <a:xfrm>
            <a:off x="8472458" y="4663217"/>
            <a:ext cx="548700" cy="393600"/>
          </a:xfrm>
          <a:solidFill>
            <a:schemeClr val="bg1"/>
          </a:solidFill>
        </p:spPr>
        <p:txBody>
          <a:bodyPr/>
          <a:lstStyle/>
          <a:p>
            <a:pPr marL="0" lvl="0" indent="0" algn="r" rtl="0">
              <a:spcBef>
                <a:spcPts val="0"/>
              </a:spcBef>
              <a:spcAft>
                <a:spcPts val="0"/>
              </a:spcAft>
              <a:buNone/>
            </a:pPr>
            <a:fld id="{678EBFF3-70C6-E44E-A268-903EBF091AE5}" type="slidenum">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pPr marL="0" lvl="0" indent="0" algn="r" rtl="0">
                <a:spcBef>
                  <a:spcPts val="0"/>
                </a:spcBef>
                <a:spcAft>
                  <a:spcPts val="0"/>
                </a:spcAft>
                <a:buNone/>
              </a:pPr>
              <a:t>7</a:t>
            </a:fld>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Google Shape;66;p13"/>
          <p:cNvSpPr txBox="1"/>
          <p:nvPr/>
        </p:nvSpPr>
        <p:spPr>
          <a:xfrm>
            <a:off x="0" y="0"/>
            <a:ext cx="9144000" cy="376296"/>
          </a:xfrm>
          <a:prstGeom prst="rect">
            <a:avLst/>
          </a:prstGeom>
          <a:solidFill>
            <a:srgbClr val="205255"/>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feld 13">
            <a:extLst>
              <a:ext uri="{FF2B5EF4-FFF2-40B4-BE49-F238E27FC236}">
                <a16:creationId xmlns:a16="http://schemas.microsoft.com/office/drawing/2014/main" id="{A90BFDD4-E689-6A43-B738-D9BA30D7B45A}"/>
              </a:ext>
            </a:extLst>
          </p:cNvPr>
          <p:cNvSpPr txBox="1"/>
          <p:nvPr/>
        </p:nvSpPr>
        <p:spPr>
          <a:xfrm>
            <a:off x="0" y="0"/>
            <a:ext cx="6391656" cy="246221"/>
          </a:xfrm>
          <a:prstGeom prst="rect">
            <a:avLst/>
          </a:prstGeom>
          <a:noFill/>
        </p:spPr>
        <p:txBody>
          <a:bodyPr wrap="square" rtlCol="0">
            <a:spAutoFit/>
          </a:bodyPr>
          <a:lstStyle/>
          <a:p>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forTEXT</a:t>
            </a: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Netzwerkanalyse mit </a:t>
            </a: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Gephi</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Bild 1" descr="Bildschirmfoto 2019-10-18 um 10.22.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775" y="3186942"/>
            <a:ext cx="2625323" cy="1827198"/>
          </a:xfrm>
          <a:prstGeom prst="rect">
            <a:avLst/>
          </a:prstGeom>
        </p:spPr>
      </p:pic>
      <p:pic>
        <p:nvPicPr>
          <p:cNvPr id="3" name="Bild 2" descr="Bildschirmfoto 2019-10-18 um 10.23.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214" y="1103879"/>
            <a:ext cx="2288573" cy="1747225"/>
          </a:xfrm>
          <a:prstGeom prst="rect">
            <a:avLst/>
          </a:prstGeom>
        </p:spPr>
      </p:pic>
      <p:pic>
        <p:nvPicPr>
          <p:cNvPr id="4" name="Bild 3" descr="Bildschirmfoto 2019-10-18 um 10.23.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347" y="3128141"/>
            <a:ext cx="2639023" cy="1859154"/>
          </a:xfrm>
          <a:prstGeom prst="rect">
            <a:avLst/>
          </a:prstGeom>
        </p:spPr>
      </p:pic>
      <p:pic>
        <p:nvPicPr>
          <p:cNvPr id="5" name="Bild 4" descr="Bildschirmfoto 2019-10-18 um 10.24.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5549" y="909273"/>
            <a:ext cx="2669267" cy="2149020"/>
          </a:xfrm>
          <a:prstGeom prst="rect">
            <a:avLst/>
          </a:prstGeom>
        </p:spPr>
      </p:pic>
      <p:pic>
        <p:nvPicPr>
          <p:cNvPr id="6" name="Bild 5" descr="Bildschirmfoto 2019-10-18 um 10.24.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526" y="3188242"/>
            <a:ext cx="2151875" cy="1955258"/>
          </a:xfrm>
          <a:prstGeom prst="rect">
            <a:avLst/>
          </a:prstGeom>
        </p:spPr>
      </p:pic>
      <p:pic>
        <p:nvPicPr>
          <p:cNvPr id="7" name="Bild 6" descr="Bildschirmfoto 2019-10-18 um 10.25.1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767" y="1015772"/>
            <a:ext cx="2104840" cy="1730576"/>
          </a:xfrm>
          <a:prstGeom prst="rect">
            <a:avLst/>
          </a:prstGeom>
        </p:spPr>
      </p:pic>
      <p:sp>
        <p:nvSpPr>
          <p:cNvPr id="8" name="Textfeld 7"/>
          <p:cNvSpPr txBox="1"/>
          <p:nvPr/>
        </p:nvSpPr>
        <p:spPr>
          <a:xfrm>
            <a:off x="0" y="952554"/>
            <a:ext cx="825316" cy="307777"/>
          </a:xfrm>
          <a:prstGeom prst="rect">
            <a:avLst/>
          </a:prstGeom>
          <a:noFill/>
        </p:spPr>
        <p:txBody>
          <a:bodyPr wrap="none" rtlCol="0">
            <a:spAutoFit/>
          </a:bodyPr>
          <a:lstStyle/>
          <a:p>
            <a:r>
              <a:rPr lang="de-DE" b="1" dirty="0">
                <a:latin typeface="Open Sans Bold"/>
                <a:cs typeface="Open Sans Bold"/>
              </a:rPr>
              <a:t>Elektra</a:t>
            </a:r>
          </a:p>
        </p:txBody>
      </p:sp>
      <p:sp>
        <p:nvSpPr>
          <p:cNvPr id="26" name="Textfeld 25"/>
          <p:cNvSpPr txBox="1"/>
          <p:nvPr/>
        </p:nvSpPr>
        <p:spPr>
          <a:xfrm>
            <a:off x="6067117" y="999114"/>
            <a:ext cx="789549" cy="307777"/>
          </a:xfrm>
          <a:prstGeom prst="rect">
            <a:avLst/>
          </a:prstGeom>
          <a:noFill/>
        </p:spPr>
        <p:txBody>
          <a:bodyPr wrap="none" rtlCol="0">
            <a:spAutoFit/>
          </a:bodyPr>
          <a:lstStyle/>
          <a:p>
            <a:r>
              <a:rPr lang="de-DE" b="1" dirty="0">
                <a:latin typeface="Open Sans Bold"/>
                <a:cs typeface="Open Sans Bold"/>
              </a:rPr>
              <a:t>Reigen</a:t>
            </a:r>
          </a:p>
        </p:txBody>
      </p:sp>
      <p:sp>
        <p:nvSpPr>
          <p:cNvPr id="27" name="Textfeld 26"/>
          <p:cNvSpPr txBox="1"/>
          <p:nvPr/>
        </p:nvSpPr>
        <p:spPr>
          <a:xfrm>
            <a:off x="6219517" y="3009583"/>
            <a:ext cx="676813" cy="307777"/>
          </a:xfrm>
          <a:prstGeom prst="rect">
            <a:avLst/>
          </a:prstGeom>
          <a:noFill/>
        </p:spPr>
        <p:txBody>
          <a:bodyPr wrap="none" rtlCol="0">
            <a:spAutoFit/>
          </a:bodyPr>
          <a:lstStyle/>
          <a:p>
            <a:r>
              <a:rPr lang="de-DE" b="1" dirty="0">
                <a:latin typeface="Open Sans Bold"/>
                <a:cs typeface="Open Sans Bold"/>
              </a:rPr>
              <a:t>Faust</a:t>
            </a:r>
          </a:p>
        </p:txBody>
      </p:sp>
      <p:sp>
        <p:nvSpPr>
          <p:cNvPr id="28" name="Textfeld 27"/>
          <p:cNvSpPr txBox="1"/>
          <p:nvPr/>
        </p:nvSpPr>
        <p:spPr>
          <a:xfrm>
            <a:off x="2879529" y="3056143"/>
            <a:ext cx="1062272" cy="523220"/>
          </a:xfrm>
          <a:prstGeom prst="rect">
            <a:avLst/>
          </a:prstGeom>
          <a:noFill/>
        </p:spPr>
        <p:txBody>
          <a:bodyPr wrap="none" rtlCol="0">
            <a:spAutoFit/>
          </a:bodyPr>
          <a:lstStyle/>
          <a:p>
            <a:r>
              <a:rPr lang="de-DE" b="1" dirty="0">
                <a:latin typeface="Open Sans Bold"/>
                <a:cs typeface="Open Sans Bold"/>
              </a:rPr>
              <a:t>Nathan</a:t>
            </a:r>
          </a:p>
          <a:p>
            <a:r>
              <a:rPr lang="de-DE" b="1" dirty="0">
                <a:latin typeface="Open Sans Bold"/>
                <a:cs typeface="Open Sans Bold"/>
              </a:rPr>
              <a:t>der Weise</a:t>
            </a:r>
          </a:p>
        </p:txBody>
      </p:sp>
      <p:sp>
        <p:nvSpPr>
          <p:cNvPr id="29" name="Textfeld 28"/>
          <p:cNvSpPr txBox="1"/>
          <p:nvPr/>
        </p:nvSpPr>
        <p:spPr>
          <a:xfrm>
            <a:off x="2843787" y="950637"/>
            <a:ext cx="1014846" cy="523220"/>
          </a:xfrm>
          <a:prstGeom prst="rect">
            <a:avLst/>
          </a:prstGeom>
          <a:noFill/>
        </p:spPr>
        <p:txBody>
          <a:bodyPr wrap="none" rtlCol="0">
            <a:spAutoFit/>
          </a:bodyPr>
          <a:lstStyle/>
          <a:p>
            <a:r>
              <a:rPr lang="de-DE" b="1" dirty="0" err="1">
                <a:latin typeface="Open Sans Bold"/>
                <a:cs typeface="Open Sans Bold"/>
              </a:rPr>
              <a:t>Leonce</a:t>
            </a:r>
            <a:endParaRPr lang="de-DE" b="1" dirty="0">
              <a:latin typeface="Open Sans Bold"/>
              <a:cs typeface="Open Sans Bold"/>
            </a:endParaRPr>
          </a:p>
          <a:p>
            <a:r>
              <a:rPr lang="de-DE" b="1" dirty="0">
                <a:latin typeface="Open Sans Bold"/>
                <a:cs typeface="Open Sans Bold"/>
              </a:rPr>
              <a:t>und Lena</a:t>
            </a:r>
          </a:p>
        </p:txBody>
      </p:sp>
      <p:sp>
        <p:nvSpPr>
          <p:cNvPr id="30" name="Textfeld 29"/>
          <p:cNvSpPr txBox="1"/>
          <p:nvPr/>
        </p:nvSpPr>
        <p:spPr>
          <a:xfrm>
            <a:off x="152400" y="3033582"/>
            <a:ext cx="851515" cy="307777"/>
          </a:xfrm>
          <a:prstGeom prst="rect">
            <a:avLst/>
          </a:prstGeom>
          <a:noFill/>
        </p:spPr>
        <p:txBody>
          <a:bodyPr wrap="none" rtlCol="0">
            <a:spAutoFit/>
          </a:bodyPr>
          <a:lstStyle/>
          <a:p>
            <a:r>
              <a:rPr lang="de-DE" b="1" dirty="0">
                <a:latin typeface="Open Sans Bold"/>
                <a:cs typeface="Open Sans Bold"/>
              </a:rPr>
              <a:t>Sappho</a:t>
            </a:r>
          </a:p>
        </p:txBody>
      </p:sp>
    </p:spTree>
    <p:extLst>
      <p:ext uri="{BB962C8B-B14F-4D97-AF65-F5344CB8AC3E}">
        <p14:creationId xmlns:p14="http://schemas.microsoft.com/office/powerpoint/2010/main" val="304000407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subTitle" idx="1"/>
          </p:nvPr>
        </p:nvSpPr>
        <p:spPr>
          <a:xfrm>
            <a:off x="0" y="376295"/>
            <a:ext cx="9144000" cy="530197"/>
          </a:xfrm>
          <a:prstGeom prst="rect">
            <a:avLst/>
          </a:prstGeom>
          <a:solidFill>
            <a:srgbClr val="A6050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Arial"/>
              <a:buNone/>
            </a:pPr>
            <a:r>
              <a:rPr lang="de-DE" sz="2000" dirty="0">
                <a:solidFill>
                  <a:schemeClr val="bg1"/>
                </a:solidFill>
                <a:latin typeface="Open Sans"/>
                <a:cs typeface="Open Sans"/>
              </a:rPr>
              <a:t>Danke!</a:t>
            </a:r>
            <a:endParaRPr sz="2000" dirty="0">
              <a:solidFill>
                <a:schemeClr val="bg1"/>
              </a:solidFill>
              <a:latin typeface="Open Sans"/>
              <a:cs typeface="Open Sans"/>
            </a:endParaRPr>
          </a:p>
        </p:txBody>
      </p:sp>
      <p:sp>
        <p:nvSpPr>
          <p:cNvPr id="23" name="Foliennummernplatzhalter 3">
            <a:extLst>
              <a:ext uri="{FF2B5EF4-FFF2-40B4-BE49-F238E27FC236}">
                <a16:creationId xmlns:a16="http://schemas.microsoft.com/office/drawing/2014/main" id="{8ECCCFB7-3C9D-FE4C-B536-FCA7134CF353}"/>
              </a:ext>
            </a:extLst>
          </p:cNvPr>
          <p:cNvSpPr>
            <a:spLocks noGrp="1"/>
          </p:cNvSpPr>
          <p:nvPr>
            <p:ph type="sldNum" idx="12"/>
          </p:nvPr>
        </p:nvSpPr>
        <p:spPr>
          <a:xfrm>
            <a:off x="8472458" y="4663217"/>
            <a:ext cx="548700" cy="393600"/>
          </a:xfrm>
          <a:solidFill>
            <a:schemeClr val="bg1"/>
          </a:solidFill>
        </p:spPr>
        <p:txBody>
          <a:bodyPr/>
          <a:lstStyle/>
          <a:p>
            <a:pPr marL="0" lvl="0" indent="0" algn="r" rtl="0">
              <a:spcBef>
                <a:spcPts val="0"/>
              </a:spcBef>
              <a:spcAft>
                <a:spcPts val="0"/>
              </a:spcAft>
              <a:buNone/>
            </a:pPr>
            <a:fld id="{678EBFF3-70C6-E44E-A268-903EBF091AE5}" type="slidenum">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pPr marL="0" lvl="0" indent="0" algn="r" rtl="0">
                <a:spcBef>
                  <a:spcPts val="0"/>
                </a:spcBef>
                <a:spcAft>
                  <a:spcPts val="0"/>
                </a:spcAft>
                <a:buNone/>
              </a:pPr>
              <a:t>8</a:t>
            </a:fld>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itel 1">
            <a:extLst>
              <a:ext uri="{FF2B5EF4-FFF2-40B4-BE49-F238E27FC236}">
                <a16:creationId xmlns:a16="http://schemas.microsoft.com/office/drawing/2014/main" id="{D8B7C131-3A20-4444-9AAF-896086115114}"/>
              </a:ext>
            </a:extLst>
          </p:cNvPr>
          <p:cNvSpPr txBox="1">
            <a:spLocks/>
          </p:cNvSpPr>
          <p:nvPr/>
        </p:nvSpPr>
        <p:spPr>
          <a:xfrm>
            <a:off x="307000" y="309002"/>
            <a:ext cx="8520600" cy="5727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Clr>
                <a:schemeClr val="bg1"/>
              </a:buClr>
            </a:pPr>
            <a:endPar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Google Shape;66;p13"/>
          <p:cNvSpPr txBox="1"/>
          <p:nvPr/>
        </p:nvSpPr>
        <p:spPr>
          <a:xfrm>
            <a:off x="0" y="0"/>
            <a:ext cx="9144000" cy="376296"/>
          </a:xfrm>
          <a:prstGeom prst="rect">
            <a:avLst/>
          </a:prstGeom>
          <a:solidFill>
            <a:srgbClr val="205255"/>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platzhalter 2">
            <a:extLst>
              <a:ext uri="{FF2B5EF4-FFF2-40B4-BE49-F238E27FC236}">
                <a16:creationId xmlns:a16="http://schemas.microsoft.com/office/drawing/2014/main" id="{B873EEFF-F51A-E645-96D6-6A49C29581EC}"/>
              </a:ext>
            </a:extLst>
          </p:cNvPr>
          <p:cNvSpPr txBox="1">
            <a:spLocks/>
          </p:cNvSpPr>
          <p:nvPr/>
        </p:nvSpPr>
        <p:spPr>
          <a:xfrm>
            <a:off x="238548" y="1204374"/>
            <a:ext cx="4333452" cy="3416400"/>
          </a:xfrm>
          <a:prstGeom prst="rect">
            <a:avLst/>
          </a:prstGeom>
          <a:noFill/>
          <a:ln>
            <a:noFill/>
          </a:ln>
        </p:spPr>
        <p:txBody>
          <a:bodyPr spcFirstLastPara="1" wrap="square" lIns="91425" tIns="91425" rIns="91425" bIns="91425" anchor="t" anchorCtr="0"/>
          <a:lstStyle/>
          <a:p>
            <a:pPr marL="457200" marR="0" lvl="0" indent="-342900" algn="l" defTabSz="914400" rtl="0" eaLnBrk="1" fontAlgn="auto" latinLnBrk="0" hangingPunct="1">
              <a:lnSpc>
                <a:spcPct val="115000"/>
              </a:lnSpc>
              <a:spcBef>
                <a:spcPts val="0"/>
              </a:spcBef>
              <a:spcAft>
                <a:spcPts val="0"/>
              </a:spcAft>
              <a:buClr>
                <a:schemeClr val="bg1"/>
              </a:buClr>
              <a:buSzPts val="1800"/>
              <a:buFont typeface="+mj-lt"/>
              <a:buAutoNum type="arabicPeriod"/>
              <a:tabLst/>
              <a:defRPr/>
            </a:pPr>
            <a:endParaRPr kumimoji="0" lang="de-DE" sz="18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42900" algn="l" defTabSz="914400" rtl="0" eaLnBrk="1" fontAlgn="auto" latinLnBrk="0" hangingPunct="1">
              <a:lnSpc>
                <a:spcPct val="115000"/>
              </a:lnSpc>
              <a:spcBef>
                <a:spcPts val="0"/>
              </a:spcBef>
              <a:spcAft>
                <a:spcPts val="0"/>
              </a:spcAft>
              <a:buClr>
                <a:schemeClr val="bg1"/>
              </a:buClr>
              <a:buSzPts val="1800"/>
              <a:buFont typeface="Arial"/>
              <a:buChar char="●"/>
              <a:tabLst/>
              <a:defRPr/>
            </a:pPr>
            <a:r>
              <a:rPr kumimoji="0" lang="de-DE" sz="1800" b="1"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forTEXT</a:t>
            </a:r>
            <a:r>
              <a:rPr kumimoji="0" lang="de-DE" sz="18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https://</a:t>
            </a:r>
            <a:r>
              <a:rPr kumimoji="0" lang="de-DE" sz="18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fortext.net</a:t>
            </a:r>
            <a:endParaRPr kumimoji="0" lang="de-DE" sz="18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42900" algn="l" defTabSz="914400" rtl="0" eaLnBrk="1" fontAlgn="auto" latinLnBrk="0" hangingPunct="1">
              <a:lnSpc>
                <a:spcPct val="115000"/>
              </a:lnSpc>
              <a:spcBef>
                <a:spcPts val="0"/>
              </a:spcBef>
              <a:spcAft>
                <a:spcPts val="0"/>
              </a:spcAft>
              <a:buClr>
                <a:schemeClr val="bg1"/>
              </a:buClr>
              <a:buSzPts val="1800"/>
              <a:buFont typeface="Arial"/>
              <a:buChar char="●"/>
              <a:tabLst/>
              <a:defRPr/>
            </a:pPr>
            <a:r>
              <a:rPr kumimoji="0" lang="de-DE" sz="18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CATMA</a:t>
            </a:r>
            <a:r>
              <a:rPr kumimoji="0" lang="de-DE" sz="18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https://</a:t>
            </a:r>
            <a:r>
              <a:rPr kumimoji="0" lang="de-DE" sz="1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catma</a:t>
            </a:r>
            <a:r>
              <a:rPr kumimoji="0" lang="de-DE" sz="18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.de</a:t>
            </a:r>
            <a:endParaRPr lang="de-DE" sz="1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defTabSz="914400" rtl="0" eaLnBrk="1" fontAlgn="auto" latinLnBrk="0" hangingPunct="1">
              <a:lnSpc>
                <a:spcPct val="115000"/>
              </a:lnSpc>
              <a:spcBef>
                <a:spcPts val="0"/>
              </a:spcBef>
              <a:spcAft>
                <a:spcPts val="0"/>
              </a:spcAft>
              <a:buClr>
                <a:schemeClr val="bg1"/>
              </a:buClr>
              <a:buSzPts val="1800"/>
              <a:buFont typeface="Arial"/>
              <a:buChar char="●"/>
              <a:tabLst/>
              <a:defRPr/>
            </a:pPr>
            <a:endParaRPr kumimoji="0" lang="de-DE" sz="18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42900" algn="l" defTabSz="914400" rtl="0" eaLnBrk="1" fontAlgn="auto" latinLnBrk="0" hangingPunct="1">
              <a:lnSpc>
                <a:spcPct val="115000"/>
              </a:lnSpc>
              <a:spcBef>
                <a:spcPts val="0"/>
              </a:spcBef>
              <a:spcAft>
                <a:spcPts val="0"/>
              </a:spcAft>
              <a:buClr>
                <a:schemeClr val="bg1"/>
              </a:buClr>
              <a:buSzPts val="1800"/>
              <a:buFont typeface="Arial"/>
              <a:buChar char="●"/>
              <a:tabLst/>
              <a:defRPr/>
            </a:pPr>
            <a:r>
              <a:rPr kumimoji="0" lang="de-DE" sz="12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Follow </a:t>
            </a:r>
            <a:r>
              <a:rPr kumimoji="0" lang="de-DE" sz="12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us</a:t>
            </a:r>
            <a:r>
              <a:rPr kumimoji="0" lang="de-DE" sz="12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on ...</a:t>
            </a:r>
            <a:br>
              <a:rPr kumimoji="0" lang="de-DE" sz="12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br>
            <a:endParaRPr kumimoji="0" lang="de-DE" sz="12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42900" algn="l" defTabSz="914400" rtl="0" eaLnBrk="1" fontAlgn="auto" latinLnBrk="0" hangingPunct="1">
              <a:lnSpc>
                <a:spcPct val="115000"/>
              </a:lnSpc>
              <a:spcBef>
                <a:spcPts val="0"/>
              </a:spcBef>
              <a:spcAft>
                <a:spcPts val="0"/>
              </a:spcAft>
              <a:buClr>
                <a:schemeClr val="bg1"/>
              </a:buClr>
              <a:buSzPts val="1800"/>
              <a:buFont typeface="Arial"/>
              <a:buChar char="●"/>
              <a:tabLst/>
              <a:defRPr/>
            </a:pPr>
            <a:endParaRPr lang="de-DE" sz="1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defTabSz="914400" rtl="0" eaLnBrk="1" fontAlgn="auto" latinLnBrk="0" hangingPunct="1">
              <a:lnSpc>
                <a:spcPct val="115000"/>
              </a:lnSpc>
              <a:spcBef>
                <a:spcPts val="0"/>
              </a:spcBef>
              <a:spcAft>
                <a:spcPts val="0"/>
              </a:spcAft>
              <a:buClr>
                <a:schemeClr val="bg1"/>
              </a:buClr>
              <a:buSzPts val="1800"/>
              <a:buFont typeface="Arial"/>
              <a:buChar char="●"/>
              <a:tabLst/>
              <a:defRPr/>
            </a:pPr>
            <a:endParaRPr kumimoji="0" lang="de-DE" sz="1200" b="0" i="0" u="sng"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42900" algn="l" defTabSz="914400" rtl="0" eaLnBrk="1" fontAlgn="auto" latinLnBrk="0" hangingPunct="1">
              <a:lnSpc>
                <a:spcPct val="115000"/>
              </a:lnSpc>
              <a:spcBef>
                <a:spcPts val="0"/>
              </a:spcBef>
              <a:spcAft>
                <a:spcPts val="0"/>
              </a:spcAft>
              <a:buClr>
                <a:schemeClr val="bg1"/>
              </a:buClr>
              <a:buSzPts val="1800"/>
              <a:buFont typeface="Arial"/>
              <a:buChar char="●"/>
              <a:tabLst/>
              <a:defRPr/>
            </a:pPr>
            <a:endParaRPr kumimoji="0" lang="de-DE" sz="1400" b="0" i="0" u="sng"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42900" algn="l" defTabSz="914400" rtl="0" eaLnBrk="1" fontAlgn="auto" latinLnBrk="0" hangingPunct="1">
              <a:lnSpc>
                <a:spcPct val="115000"/>
              </a:lnSpc>
              <a:spcBef>
                <a:spcPts val="0"/>
              </a:spcBef>
              <a:spcAft>
                <a:spcPts val="0"/>
              </a:spcAft>
              <a:buClr>
                <a:schemeClr val="bg1"/>
              </a:buClr>
              <a:buSzPts val="1800"/>
              <a:buFont typeface="Arial"/>
              <a:buChar char="●"/>
              <a:tabLst/>
              <a:defRPr/>
            </a:pPr>
            <a:r>
              <a:rPr kumimoji="0" lang="de-DE" sz="1400" b="0" i="0" u="sng"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Twitter</a:t>
            </a:r>
            <a:r>
              <a:rPr kumimoji="0" lang="de-D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de-DE" sz="14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fortext_catma</a:t>
            </a:r>
            <a:br>
              <a:rPr kumimoji="0" lang="de-D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br>
            <a:r>
              <a:rPr kumimoji="0" lang="de-DE" sz="1400" b="0" i="0" u="sng"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YouTube</a:t>
            </a:r>
            <a:r>
              <a:rPr kumimoji="0" lang="de-D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de-DE" sz="14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forTEXT</a:t>
            </a:r>
            <a:r>
              <a:rPr kumimoji="0" lang="de-D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&amp; CATMA</a:t>
            </a:r>
            <a:br>
              <a:rPr kumimoji="0" lang="de-D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br>
            <a:r>
              <a:rPr kumimoji="0" lang="de-DE" sz="1400" b="0" i="0" u="sng"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Pinterest</a:t>
            </a:r>
            <a:r>
              <a:rPr kumimoji="0" lang="de-D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de-DE" sz="14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forTEXT</a:t>
            </a:r>
            <a:r>
              <a:rPr kumimoji="0" lang="de-D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 Digital </a:t>
            </a:r>
            <a:r>
              <a:rPr kumimoji="0" lang="de-DE" sz="14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Humanities</a:t>
            </a:r>
            <a:br>
              <a:rPr kumimoji="0" lang="de-D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br>
            <a:r>
              <a:rPr kumimoji="0" lang="de-DE" sz="1400" b="0" i="0" u="sng"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Facebook</a:t>
            </a:r>
            <a:r>
              <a:rPr kumimoji="0" lang="de-D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de-DE" sz="14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forTEXTundCATMA</a:t>
            </a:r>
            <a:endParaRPr kumimoji="0" lang="de-D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114300" marR="0" lvl="0" indent="0" algn="l" defTabSz="914400" rtl="0" eaLnBrk="1" fontAlgn="auto" latinLnBrk="0" hangingPunct="1">
              <a:lnSpc>
                <a:spcPct val="115000"/>
              </a:lnSpc>
              <a:spcBef>
                <a:spcPts val="0"/>
              </a:spcBef>
              <a:spcAft>
                <a:spcPts val="0"/>
              </a:spcAft>
              <a:buClr>
                <a:schemeClr val="bg1"/>
              </a:buClr>
              <a:buSzPts val="1800"/>
              <a:buFont typeface="Arial"/>
              <a:buNone/>
              <a:tabLst/>
              <a:defRPr/>
            </a:pPr>
            <a:endParaRPr kumimoji="0" lang="de-DE" sz="18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0" name="Grafik 9">
            <a:extLst>
              <a:ext uri="{FF2B5EF4-FFF2-40B4-BE49-F238E27FC236}">
                <a16:creationId xmlns:a16="http://schemas.microsoft.com/office/drawing/2014/main" id="{1AC86107-A721-D540-A9C7-22B99C56AF9E}"/>
              </a:ext>
            </a:extLst>
          </p:cNvPr>
          <p:cNvPicPr>
            <a:picLocks noChangeAspect="1"/>
          </p:cNvPicPr>
          <p:nvPr/>
        </p:nvPicPr>
        <p:blipFill>
          <a:blip r:embed="rId3"/>
          <a:stretch>
            <a:fillRect/>
          </a:stretch>
        </p:blipFill>
        <p:spPr>
          <a:xfrm>
            <a:off x="5121267" y="1204374"/>
            <a:ext cx="3217897" cy="1390131"/>
          </a:xfrm>
          <a:prstGeom prst="rect">
            <a:avLst/>
          </a:prstGeom>
        </p:spPr>
      </p:pic>
      <p:pic>
        <p:nvPicPr>
          <p:cNvPr id="11" name="Grafik 7">
            <a:extLst>
              <a:ext uri="{FF2B5EF4-FFF2-40B4-BE49-F238E27FC236}">
                <a16:creationId xmlns:a16="http://schemas.microsoft.com/office/drawing/2014/main" id="{41932243-61EA-DD49-AA88-B53DBB544226}"/>
              </a:ext>
            </a:extLst>
          </p:cNvPr>
          <p:cNvPicPr>
            <a:picLocks noChangeAspect="1"/>
          </p:cNvPicPr>
          <p:nvPr/>
        </p:nvPicPr>
        <p:blipFill>
          <a:blip r:embed="rId4"/>
          <a:stretch>
            <a:fillRect/>
          </a:stretch>
        </p:blipFill>
        <p:spPr>
          <a:xfrm>
            <a:off x="5121267" y="2823901"/>
            <a:ext cx="2787502" cy="1615219"/>
          </a:xfrm>
          <a:prstGeom prst="rect">
            <a:avLst/>
          </a:prstGeom>
        </p:spPr>
      </p:pic>
      <p:pic>
        <p:nvPicPr>
          <p:cNvPr id="12" name="Grafik 11">
            <a:extLst>
              <a:ext uri="{FF2B5EF4-FFF2-40B4-BE49-F238E27FC236}">
                <a16:creationId xmlns:a16="http://schemas.microsoft.com/office/drawing/2014/main" id="{D9097A41-987D-CA4B-9D0E-F540729E9B95}"/>
              </a:ext>
            </a:extLst>
          </p:cNvPr>
          <p:cNvPicPr>
            <a:picLocks noChangeAspect="1"/>
          </p:cNvPicPr>
          <p:nvPr/>
        </p:nvPicPr>
        <p:blipFill>
          <a:blip r:embed="rId5"/>
          <a:stretch>
            <a:fillRect/>
          </a:stretch>
        </p:blipFill>
        <p:spPr>
          <a:xfrm>
            <a:off x="787815" y="2823902"/>
            <a:ext cx="2202273" cy="746970"/>
          </a:xfrm>
          <a:prstGeom prst="rect">
            <a:avLst/>
          </a:prstGeom>
        </p:spPr>
      </p:pic>
      <p:sp>
        <p:nvSpPr>
          <p:cNvPr id="13" name="Textfeld 12">
            <a:extLst>
              <a:ext uri="{FF2B5EF4-FFF2-40B4-BE49-F238E27FC236}">
                <a16:creationId xmlns:a16="http://schemas.microsoft.com/office/drawing/2014/main" id="{A90BFDD4-E689-6A43-B738-D9BA30D7B45A}"/>
              </a:ext>
            </a:extLst>
          </p:cNvPr>
          <p:cNvSpPr txBox="1"/>
          <p:nvPr/>
        </p:nvSpPr>
        <p:spPr>
          <a:xfrm>
            <a:off x="0" y="0"/>
            <a:ext cx="6391656" cy="246221"/>
          </a:xfrm>
          <a:prstGeom prst="rect">
            <a:avLst/>
          </a:prstGeom>
          <a:noFill/>
        </p:spPr>
        <p:txBody>
          <a:bodyPr wrap="square" rtlCol="0">
            <a:spAutoFit/>
          </a:bodyPr>
          <a:lstStyle/>
          <a:p>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forTEXT</a:t>
            </a:r>
            <a:r>
              <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Netzwerkanalyse mit </a:t>
            </a:r>
            <a:r>
              <a:rPr lang="de-DE"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Gephi</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med">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590</Words>
  <Application>Microsoft Macintosh PowerPoint</Application>
  <PresentationFormat>Bildschirmpräsentation (16:9)</PresentationFormat>
  <Paragraphs>75</Paragraphs>
  <Slides>8</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Open Sans</vt:lpstr>
      <vt:lpstr>Open Sans Bold</vt:lpstr>
      <vt:lpstr>Simple Light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cp:lastModifiedBy>Microsoft Office User</cp:lastModifiedBy>
  <cp:revision>88</cp:revision>
  <cp:lastPrinted>2019-07-18T09:13:38Z</cp:lastPrinted>
  <dcterms:created xsi:type="dcterms:W3CDTF">2019-03-25T07:00:01Z</dcterms:created>
  <dcterms:modified xsi:type="dcterms:W3CDTF">2019-10-18T08:44:52Z</dcterms:modified>
</cp:coreProperties>
</file>